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316" r:id="rId3"/>
    <p:sldId id="257" r:id="rId4"/>
    <p:sldId id="307" r:id="rId5"/>
    <p:sldId id="373" r:id="rId6"/>
    <p:sldId id="369" r:id="rId7"/>
    <p:sldId id="374" r:id="rId8"/>
    <p:sldId id="375" r:id="rId9"/>
    <p:sldId id="376" r:id="rId10"/>
    <p:sldId id="377" r:id="rId11"/>
    <p:sldId id="379" r:id="rId12"/>
    <p:sldId id="380" r:id="rId13"/>
    <p:sldId id="382" r:id="rId14"/>
    <p:sldId id="384" r:id="rId15"/>
    <p:sldId id="385" r:id="rId16"/>
    <p:sldId id="386" r:id="rId17"/>
    <p:sldId id="36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83" autoAdjust="0"/>
    <p:restoredTop sz="94660"/>
  </p:normalViewPr>
  <p:slideViewPr>
    <p:cSldViewPr>
      <p:cViewPr>
        <p:scale>
          <a:sx n="50" d="100"/>
          <a:sy n="50" d="100"/>
        </p:scale>
        <p:origin x="-2088" y="-6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05/08/2014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17</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0.xml"/><Relationship Id="rId3" Type="http://schemas.openxmlformats.org/officeDocument/2006/relationships/slide" Target="../slides/slide2.xml"/><Relationship Id="rId7" Type="http://schemas.openxmlformats.org/officeDocument/2006/relationships/slide" Target="../slides/slide7.xml"/><Relationship Id="rId2" Type="http://schemas.openxmlformats.org/officeDocument/2006/relationships/slide" Target="../slides/slide4.xml"/><Relationship Id="rId1" Type="http://schemas.openxmlformats.org/officeDocument/2006/relationships/slideMaster" Target="../slideMasters/slideMaster1.xml"/><Relationship Id="rId6" Type="http://schemas.openxmlformats.org/officeDocument/2006/relationships/slide" Target="../slides/slide6.xml"/><Relationship Id="rId11" Type="http://schemas.openxmlformats.org/officeDocument/2006/relationships/slide" Target="../slides/slide16.xml"/><Relationship Id="rId5" Type="http://schemas.openxmlformats.org/officeDocument/2006/relationships/slide" Target="../slides/slide5.xml"/><Relationship Id="rId10" Type="http://schemas.openxmlformats.org/officeDocument/2006/relationships/slide" Target="../slides/slide15.xml"/><Relationship Id="rId4" Type="http://schemas.openxmlformats.org/officeDocument/2006/relationships/slide" Target="../slides/slide17.xml"/><Relationship Id="rId9" Type="http://schemas.openxmlformats.org/officeDocument/2006/relationships/slide" Target="../slides/slide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05/08/2014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41" name="Round Same Side Corner Rectangle 40">
            <a:hlinkClick r:id="rId2" action="ppaction://hlinksldjump"/>
          </p:cNvPr>
          <p:cNvSpPr/>
          <p:nvPr userDrawn="1"/>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userDrawn="1"/>
        </p:nvSpPr>
        <p:spPr>
          <a:xfrm>
            <a:off x="791617" y="6569968"/>
            <a:ext cx="648072" cy="288032"/>
          </a:xfrm>
          <a:prstGeom prst="round2SameRect">
            <a:avLst/>
          </a:prstGeom>
          <a:solidFill>
            <a:srgbClr val="00B050"/>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4" action="ppaction://hlinksldjump"/>
          </p:cNvPr>
          <p:cNvSpPr/>
          <p:nvPr userDrawn="1"/>
        </p:nvSpPr>
        <p:spPr>
          <a:xfrm>
            <a:off x="1475730"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5" action="ppaction://hlinksldjump"/>
          </p:cNvPr>
          <p:cNvSpPr/>
          <p:nvPr userDrawn="1"/>
        </p:nvSpPr>
        <p:spPr>
          <a:xfrm>
            <a:off x="2159843"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6" action="ppaction://hlinksldjump"/>
          </p:cNvPr>
          <p:cNvSpPr/>
          <p:nvPr userDrawn="1"/>
        </p:nvSpPr>
        <p:spPr>
          <a:xfrm>
            <a:off x="25918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6" action="ppaction://hlinksldjump"/>
          </p:cNvPr>
          <p:cNvSpPr/>
          <p:nvPr userDrawn="1"/>
        </p:nvSpPr>
        <p:spPr>
          <a:xfrm>
            <a:off x="3023925"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7" action="ppaction://hlinksldjump"/>
          </p:cNvPr>
          <p:cNvSpPr/>
          <p:nvPr userDrawn="1"/>
        </p:nvSpPr>
        <p:spPr>
          <a:xfrm>
            <a:off x="345596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8" action="ppaction://hlinksldjump"/>
          </p:cNvPr>
          <p:cNvSpPr/>
          <p:nvPr userDrawn="1"/>
        </p:nvSpPr>
        <p:spPr>
          <a:xfrm>
            <a:off x="3888007"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8" action="ppaction://hlinksldjump"/>
          </p:cNvPr>
          <p:cNvSpPr/>
          <p:nvPr userDrawn="1"/>
        </p:nvSpPr>
        <p:spPr>
          <a:xfrm>
            <a:off x="4320048"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rId9" action="ppaction://hlinksldjump"/>
          </p:cNvPr>
          <p:cNvSpPr/>
          <p:nvPr userDrawn="1"/>
        </p:nvSpPr>
        <p:spPr>
          <a:xfrm>
            <a:off x="4752089"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rId9" action="ppaction://hlinksldjump"/>
          </p:cNvPr>
          <p:cNvSpPr/>
          <p:nvPr userDrawn="1"/>
        </p:nvSpPr>
        <p:spPr>
          <a:xfrm>
            <a:off x="5184130"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60" name="Round Same Side Corner Rectangle 59">
            <a:hlinkClick r:id="rId10" action="ppaction://hlinksldjump"/>
          </p:cNvPr>
          <p:cNvSpPr/>
          <p:nvPr userDrawn="1"/>
        </p:nvSpPr>
        <p:spPr>
          <a:xfrm>
            <a:off x="5616171"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rId10" action="ppaction://hlinksldjump"/>
          </p:cNvPr>
          <p:cNvSpPr/>
          <p:nvPr userDrawn="1"/>
        </p:nvSpPr>
        <p:spPr>
          <a:xfrm>
            <a:off x="6048212"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2" name="Round Same Side Corner Rectangle 61">
            <a:hlinkClick r:id="rId11" action="ppaction://hlinksldjump"/>
          </p:cNvPr>
          <p:cNvSpPr/>
          <p:nvPr userDrawn="1"/>
        </p:nvSpPr>
        <p:spPr>
          <a:xfrm>
            <a:off x="6480256" y="6569968"/>
            <a:ext cx="396000" cy="288032"/>
          </a:xfrm>
          <a:prstGeom prst="round2Same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05/08/2014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05/08/2014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05/08/2014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2"/>
            <a:ext cx="7772400" cy="1829761"/>
          </a:xfrm>
        </p:spPr>
        <p:txBody>
          <a:bodyPr/>
          <a:lstStyle/>
          <a:p>
            <a:r>
              <a:rPr lang="en-GB" dirty="0" smtClean="0"/>
              <a:t>Unit 32</a:t>
            </a:r>
            <a:endParaRPr lang="en-GB" dirty="0"/>
          </a:p>
        </p:txBody>
      </p:sp>
      <p:sp>
        <p:nvSpPr>
          <p:cNvPr id="3" name="Subtitle 2"/>
          <p:cNvSpPr>
            <a:spLocks noGrp="1"/>
          </p:cNvSpPr>
          <p:nvPr>
            <p:ph type="subTitle" idx="1"/>
          </p:nvPr>
        </p:nvSpPr>
        <p:spPr>
          <a:xfrm>
            <a:off x="1081844" y="2276872"/>
            <a:ext cx="7772400" cy="1524362"/>
          </a:xfrm>
        </p:spPr>
        <p:txBody>
          <a:bodyPr wrap="none">
            <a:noAutofit/>
          </a:bodyPr>
          <a:lstStyle/>
          <a:p>
            <a:r>
              <a:rPr lang="en-GB" sz="3600" b="1" dirty="0"/>
              <a:t>Unit </a:t>
            </a:r>
            <a:r>
              <a:rPr lang="en-GB" sz="3600" b="1" dirty="0" smtClean="0"/>
              <a:t>32 </a:t>
            </a:r>
            <a:r>
              <a:rPr lang="en-GB" sz="3600" dirty="0"/>
              <a:t>- Computer Game </a:t>
            </a:r>
            <a:r>
              <a:rPr lang="en-GB" sz="3600" dirty="0" smtClean="0"/>
              <a:t>Design</a:t>
            </a:r>
          </a:p>
          <a:p>
            <a:r>
              <a:rPr lang="en-GB" sz="4000" dirty="0" smtClean="0"/>
              <a:t>H/502/5671</a:t>
            </a:r>
            <a:endParaRPr lang="en-GB" sz="4000" dirty="0"/>
          </a:p>
        </p:txBody>
      </p:sp>
      <p:sp>
        <p:nvSpPr>
          <p:cNvPr id="4" name="TextBox 3"/>
          <p:cNvSpPr txBox="1"/>
          <p:nvPr/>
        </p:nvSpPr>
        <p:spPr>
          <a:xfrm>
            <a:off x="1505395" y="3731548"/>
            <a:ext cx="7459093" cy="1200329"/>
          </a:xfrm>
          <a:prstGeom prst="rect">
            <a:avLst/>
          </a:prstGeom>
          <a:noFill/>
        </p:spPr>
        <p:txBody>
          <a:bodyPr wrap="none" rtlCol="0">
            <a:spAutoFit/>
          </a:bodyPr>
          <a:lstStyle/>
          <a:p>
            <a:pPr algn="r"/>
            <a:r>
              <a:rPr lang="en-GB" sz="3600" b="1" dirty="0" smtClean="0">
                <a:solidFill>
                  <a:schemeClr val="dk1"/>
                </a:solidFill>
              </a:rPr>
              <a:t>LO4 - </a:t>
            </a:r>
            <a:r>
              <a:rPr lang="en-GB" sz="3600" dirty="0" smtClean="0">
                <a:solidFill>
                  <a:schemeClr val="dk1"/>
                </a:solidFill>
              </a:rPr>
              <a:t>Be </a:t>
            </a:r>
            <a:r>
              <a:rPr lang="en-GB" sz="3600" dirty="0">
                <a:solidFill>
                  <a:schemeClr val="dk1"/>
                </a:solidFill>
              </a:rPr>
              <a:t>able to present a </a:t>
            </a:r>
            <a:r>
              <a:rPr lang="en-GB" sz="3600" dirty="0" smtClean="0">
                <a:solidFill>
                  <a:schemeClr val="dk1"/>
                </a:solidFill>
              </a:rPr>
              <a:t>game</a:t>
            </a:r>
          </a:p>
          <a:p>
            <a:pPr algn="r"/>
            <a:r>
              <a:rPr lang="en-GB" sz="3600" dirty="0" smtClean="0">
                <a:solidFill>
                  <a:schemeClr val="dk1"/>
                </a:solidFill>
              </a:rPr>
              <a:t>concept </a:t>
            </a:r>
            <a:r>
              <a:rPr lang="en-GB" sz="3600" dirty="0">
                <a:solidFill>
                  <a:schemeClr val="dk1"/>
                </a:solidFill>
              </a:rPr>
              <a:t>to stake holders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7"/>
            <a:ext cx="8712968" cy="5256584"/>
          </a:xfrm>
        </p:spPr>
        <p:txBody>
          <a:bodyPr>
            <a:normAutofit fontScale="85000" lnSpcReduction="20000"/>
          </a:bodyPr>
          <a:lstStyle/>
          <a:p>
            <a:pPr marL="342900" indent="-342900"/>
            <a:r>
              <a:rPr lang="en-GB" sz="2000" b="1" dirty="0" smtClean="0">
                <a:latin typeface="Calibri" pitchFamily="34" charset="0"/>
                <a:cs typeface="Calibri" pitchFamily="34" charset="0"/>
              </a:rPr>
              <a:t>Verbal Interview - </a:t>
            </a:r>
            <a:r>
              <a:rPr lang="en-GB" sz="2000" dirty="0" smtClean="0">
                <a:latin typeface="Calibri" pitchFamily="34" charset="0"/>
                <a:cs typeface="Calibri" pitchFamily="34" charset="0"/>
              </a:rPr>
              <a:t>Interviews are loosely structured data collecting techniques with the ability to alter the line of questioning according to the answer.  This allows a probing and thorough examination of the subject and their opinions.</a:t>
            </a:r>
          </a:p>
          <a:p>
            <a:pPr marL="342900" indent="-342900"/>
            <a:r>
              <a:rPr lang="en-GB" sz="2000" dirty="0" smtClean="0">
                <a:latin typeface="Calibri" pitchFamily="34" charset="0"/>
                <a:cs typeface="Calibri" pitchFamily="34" charset="0"/>
              </a:rPr>
              <a:t>Interviews when performed well can generate a lot of information but this can lead to information overload and difficulties in analysis, qualitative answers particularly.  They are also time consuming and could be open to bias due to leading questions.</a:t>
            </a:r>
          </a:p>
          <a:p>
            <a:pPr marL="342900" indent="-342900"/>
            <a:r>
              <a:rPr lang="en-GB" sz="2000" dirty="0" smtClean="0">
                <a:latin typeface="Calibri" pitchFamily="34" charset="0"/>
                <a:cs typeface="Calibri" pitchFamily="34" charset="0"/>
              </a:rPr>
              <a:t>Good interviewers follow brief prompts and allow the respondent to answer the questions then use probing to gather the important information.</a:t>
            </a:r>
          </a:p>
          <a:p>
            <a:pPr marL="342900" indent="-342900"/>
            <a:r>
              <a:rPr lang="en-GB" sz="2000" b="1" dirty="0">
                <a:latin typeface="Calibri" pitchFamily="34" charset="0"/>
                <a:cs typeface="Calibri" pitchFamily="34" charset="0"/>
              </a:rPr>
              <a:t>Data </a:t>
            </a:r>
            <a:r>
              <a:rPr lang="en-GB" sz="2000" b="1" dirty="0" smtClean="0">
                <a:latin typeface="Calibri" pitchFamily="34" charset="0"/>
                <a:cs typeface="Calibri" pitchFamily="34" charset="0"/>
              </a:rPr>
              <a:t>logging - </a:t>
            </a:r>
            <a:r>
              <a:rPr lang="en-GB" sz="2000" dirty="0" smtClean="0">
                <a:latin typeface="Calibri" pitchFamily="34" charset="0"/>
                <a:cs typeface="Calibri" pitchFamily="34" charset="0"/>
              </a:rPr>
              <a:t>Data </a:t>
            </a:r>
            <a:r>
              <a:rPr lang="en-GB" sz="2000" dirty="0">
                <a:latin typeface="Calibri" pitchFamily="34" charset="0"/>
                <a:cs typeface="Calibri" pitchFamily="34" charset="0"/>
              </a:rPr>
              <a:t>logging is the capturing of quantitative information which sometimes involves the use of automated tools.  It is usually as simple as a count of an occurrence over a time frame, although other variables can be used such as speed, time or weight.</a:t>
            </a:r>
          </a:p>
          <a:p>
            <a:pPr marL="342900" indent="-342900"/>
            <a:r>
              <a:rPr lang="en-GB" sz="2000" dirty="0">
                <a:latin typeface="Calibri" pitchFamily="34" charset="0"/>
                <a:cs typeface="Calibri" pitchFamily="34" charset="0"/>
              </a:rPr>
              <a:t>Examples of data logging may include the frequency of cars along a section of road, the number of people entering a shop during a time frame or the speed at which a number of people complete a </a:t>
            </a:r>
            <a:r>
              <a:rPr lang="en-GB" sz="2000" dirty="0" smtClean="0">
                <a:latin typeface="Calibri" pitchFamily="34" charset="0"/>
                <a:cs typeface="Calibri" pitchFamily="34" charset="0"/>
              </a:rPr>
              <a:t>test. Anything </a:t>
            </a:r>
            <a:r>
              <a:rPr lang="en-GB" sz="2000" dirty="0">
                <a:latin typeface="Calibri" pitchFamily="34" charset="0"/>
                <a:cs typeface="Calibri" pitchFamily="34" charset="0"/>
              </a:rPr>
              <a:t>that can be measured and captured can be data logged as long as </a:t>
            </a:r>
            <a:r>
              <a:rPr lang="en-GB" sz="2000" dirty="0" smtClean="0">
                <a:latin typeface="Calibri" pitchFamily="34" charset="0"/>
                <a:cs typeface="Calibri" pitchFamily="34" charset="0"/>
              </a:rPr>
              <a:t>personal opinion </a:t>
            </a:r>
            <a:r>
              <a:rPr lang="en-GB" sz="2000" dirty="0">
                <a:latin typeface="Calibri" pitchFamily="34" charset="0"/>
                <a:cs typeface="Calibri" pitchFamily="34" charset="0"/>
              </a:rPr>
              <a:t>is not </a:t>
            </a:r>
            <a:r>
              <a:rPr lang="en-GB" sz="2000" dirty="0" smtClean="0">
                <a:latin typeface="Calibri" pitchFamily="34" charset="0"/>
                <a:cs typeface="Calibri" pitchFamily="34" charset="0"/>
              </a:rPr>
              <a:t>requested.</a:t>
            </a:r>
          </a:p>
          <a:p>
            <a:pPr marL="342900" indent="-342900"/>
            <a:r>
              <a:rPr lang="en-GB" sz="2000" dirty="0" smtClean="0">
                <a:latin typeface="Calibri" pitchFamily="34" charset="0"/>
                <a:cs typeface="Calibri" pitchFamily="34" charset="0"/>
              </a:rPr>
              <a:t>Research </a:t>
            </a:r>
            <a:r>
              <a:rPr lang="en-GB" sz="2000" dirty="0">
                <a:latin typeface="Calibri" pitchFamily="34" charset="0"/>
                <a:cs typeface="Calibri" pitchFamily="34" charset="0"/>
              </a:rPr>
              <a:t>can consist of more than one technique and it is not unusually to perform a questionnaire and a short interview.  Using a variety of relevant techniques can allow a greater breadth of data which in turn can lead to more </a:t>
            </a:r>
            <a:r>
              <a:rPr lang="en-GB" sz="2000" dirty="0" smtClean="0">
                <a:latin typeface="Calibri" pitchFamily="34" charset="0"/>
                <a:cs typeface="Calibri" pitchFamily="34" charset="0"/>
              </a:rPr>
              <a:t>accurate </a:t>
            </a:r>
            <a:r>
              <a:rPr lang="en-GB" sz="2000" dirty="0">
                <a:latin typeface="Calibri" pitchFamily="34" charset="0"/>
                <a:cs typeface="Calibri" pitchFamily="34" charset="0"/>
              </a:rPr>
              <a:t>conclusions</a:t>
            </a:r>
            <a:r>
              <a:rPr lang="en-GB" sz="2000" dirty="0" smtClean="0">
                <a:latin typeface="Calibri" pitchFamily="34" charset="0"/>
                <a:cs typeface="Calibri" pitchFamily="34" charset="0"/>
              </a:rPr>
              <a:t>.</a:t>
            </a:r>
          </a:p>
          <a:p>
            <a:pPr marL="0" indent="0">
              <a:buNone/>
            </a:pPr>
            <a:r>
              <a:rPr lang="en-GB" sz="2000" b="1" dirty="0" smtClean="0">
                <a:latin typeface="Calibri" pitchFamily="34" charset="0"/>
                <a:cs typeface="Calibri" pitchFamily="34" charset="0"/>
              </a:rPr>
              <a:t>M4.1 </a:t>
            </a:r>
            <a:r>
              <a:rPr lang="en-GB" sz="2000" b="1" dirty="0">
                <a:latin typeface="Calibri" pitchFamily="34" charset="0"/>
                <a:cs typeface="Calibri" pitchFamily="34" charset="0"/>
              </a:rPr>
              <a:t>– Task </a:t>
            </a:r>
            <a:r>
              <a:rPr lang="en-GB" sz="2000" b="1" dirty="0" smtClean="0">
                <a:latin typeface="Calibri" pitchFamily="34" charset="0"/>
                <a:cs typeface="Calibri" pitchFamily="34" charset="0"/>
              </a:rPr>
              <a:t>05 </a:t>
            </a:r>
            <a:r>
              <a:rPr lang="en-GB" sz="2000" b="1" dirty="0">
                <a:latin typeface="Calibri" pitchFamily="34" charset="0"/>
                <a:cs typeface="Calibri" pitchFamily="34" charset="0"/>
              </a:rPr>
              <a:t>–</a:t>
            </a:r>
            <a:r>
              <a:rPr lang="en-GB" sz="2000" dirty="0">
                <a:latin typeface="Calibri" pitchFamily="34" charset="0"/>
                <a:cs typeface="Calibri" pitchFamily="34" charset="0"/>
              </a:rPr>
              <a:t> </a:t>
            </a:r>
            <a:r>
              <a:rPr lang="en-GB" sz="2000" dirty="0" smtClean="0">
                <a:solidFill>
                  <a:schemeClr val="dk1"/>
                </a:solidFill>
                <a:latin typeface="Calibri" pitchFamily="34" charset="0"/>
                <a:cs typeface="Calibri" pitchFamily="34" charset="0"/>
              </a:rPr>
              <a:t>Discuss  the range of methods of gaining feedback, outline their advantages and disadvantages</a:t>
            </a:r>
          </a:p>
          <a:p>
            <a:pPr marL="0" indent="0">
              <a:buNone/>
            </a:pPr>
            <a:r>
              <a:rPr lang="en-GB" sz="2000" b="1" dirty="0" smtClean="0">
                <a:solidFill>
                  <a:schemeClr val="dk1"/>
                </a:solidFill>
                <a:latin typeface="Calibri" pitchFamily="34" charset="0"/>
                <a:cs typeface="Calibri" pitchFamily="34" charset="0"/>
              </a:rPr>
              <a:t>M4.1 – Task 06 - </a:t>
            </a:r>
            <a:r>
              <a:rPr lang="en-GB" sz="2000" dirty="0">
                <a:solidFill>
                  <a:schemeClr val="dk1"/>
                </a:solidFill>
                <a:latin typeface="Calibri" pitchFamily="34" charset="0"/>
                <a:cs typeface="Calibri" pitchFamily="34" charset="0"/>
              </a:rPr>
              <a:t>J</a:t>
            </a:r>
            <a:r>
              <a:rPr lang="en-GB" sz="2000" dirty="0" smtClean="0">
                <a:solidFill>
                  <a:schemeClr val="dk1"/>
                </a:solidFill>
                <a:latin typeface="Calibri" pitchFamily="34" charset="0"/>
                <a:cs typeface="Calibri" pitchFamily="34" charset="0"/>
              </a:rPr>
              <a:t>ustify your choice of feedback method for your game presentation </a:t>
            </a:r>
            <a:r>
              <a:rPr lang="en-GB" sz="2000" dirty="0">
                <a:solidFill>
                  <a:schemeClr val="dk1"/>
                </a:solidFill>
                <a:latin typeface="Calibri" pitchFamily="34" charset="0"/>
                <a:cs typeface="Calibri" pitchFamily="34" charset="0"/>
              </a:rPr>
              <a:t>in terms of Verbal, Listening, Written and Questioning techniques that could be used</a:t>
            </a:r>
            <a:r>
              <a:rPr lang="en-GB" sz="2000" dirty="0" smtClean="0">
                <a:solidFill>
                  <a:schemeClr val="dk1"/>
                </a:solidFill>
                <a:latin typeface="Calibri" pitchFamily="34" charset="0"/>
                <a:cs typeface="Calibri" pitchFamily="34" charset="0"/>
              </a:rPr>
              <a:t>.</a:t>
            </a:r>
            <a:endParaRPr lang="en-GB" sz="2000" dirty="0">
              <a:solidFill>
                <a:schemeClr val="dk1"/>
              </a:solidFill>
              <a:latin typeface="Calibri" pitchFamily="34" charset="0"/>
              <a:cs typeface="Calibri" pitchFamily="34" charset="0"/>
            </a:endParaRPr>
          </a:p>
          <a:p>
            <a:pPr marL="0" indent="0">
              <a:buNone/>
            </a:pPr>
            <a:endParaRPr lang="en-GB" sz="2000" dirty="0">
              <a:solidFill>
                <a:schemeClr val="dk1"/>
              </a:solidFill>
              <a:latin typeface="Calibri" pitchFamily="34" charset="0"/>
              <a:cs typeface="Calibri" pitchFamily="34" charset="0"/>
            </a:endParaRPr>
          </a:p>
        </p:txBody>
      </p:sp>
      <p:sp>
        <p:nvSpPr>
          <p:cNvPr id="15" name="Title 2"/>
          <p:cNvSpPr txBox="1">
            <a:spLocks/>
          </p:cNvSpPr>
          <p:nvPr/>
        </p:nvSpPr>
        <p:spPr>
          <a:xfrm>
            <a:off x="230832" y="116632"/>
            <a:ext cx="8733656" cy="576064"/>
          </a:xfrm>
          <a:prstGeom prst="rect">
            <a:avLst/>
          </a:prstGeom>
        </p:spPr>
        <p:txBody>
          <a:bodyPr vert="horz" rtlCol="0" anchor="ctr">
            <a:normAutofit fontScale="750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M4.1 – Post Presentation – Gaining Feedback - Method</a:t>
            </a:r>
            <a:endParaRPr lang="en-GB" sz="3200" dirty="0"/>
          </a:p>
        </p:txBody>
      </p:sp>
      <p:graphicFrame>
        <p:nvGraphicFramePr>
          <p:cNvPr id="17" name="Table 16"/>
          <p:cNvGraphicFramePr>
            <a:graphicFrameLocks noGrp="1"/>
          </p:cNvGraphicFramePr>
          <p:nvPr>
            <p:extLst>
              <p:ext uri="{D42A27DB-BD31-4B8C-83A1-F6EECF244321}">
                <p14:modId xmlns:p14="http://schemas.microsoft.com/office/powerpoint/2010/main" val="2435451129"/>
              </p:ext>
            </p:extLst>
          </p:nvPr>
        </p:nvGraphicFramePr>
        <p:xfrm>
          <a:off x="204192" y="6021288"/>
          <a:ext cx="8760295" cy="370840"/>
        </p:xfrm>
        <a:graphic>
          <a:graphicData uri="http://schemas.openxmlformats.org/drawingml/2006/table">
            <a:tbl>
              <a:tblPr firstRow="1" bandRow="1">
                <a:tableStyleId>{5C22544A-7EE6-4342-B048-85BDC9FD1C3A}</a:tableStyleId>
              </a:tblPr>
              <a:tblGrid>
                <a:gridCol w="1487488"/>
                <a:gridCol w="1440160"/>
                <a:gridCol w="1944216"/>
                <a:gridCol w="2136372"/>
                <a:gridCol w="1752059"/>
              </a:tblGrid>
              <a:tr h="370840">
                <a:tc>
                  <a:txBody>
                    <a:bodyPr/>
                    <a:lstStyle/>
                    <a:p>
                      <a:pPr algn="ctr"/>
                      <a:r>
                        <a:rPr lang="en-GB" dirty="0" smtClean="0"/>
                        <a:t>Primary</a:t>
                      </a:r>
                      <a:endParaRPr lang="en-GB" dirty="0"/>
                    </a:p>
                  </a:txBody>
                  <a:tcPr/>
                </a:tc>
                <a:tc>
                  <a:txBody>
                    <a:bodyPr/>
                    <a:lstStyle/>
                    <a:p>
                      <a:pPr algn="ctr"/>
                      <a:r>
                        <a:rPr lang="en-GB" dirty="0" smtClean="0"/>
                        <a:t>Secondary</a:t>
                      </a:r>
                      <a:endParaRPr lang="en-GB" dirty="0"/>
                    </a:p>
                  </a:txBody>
                  <a:tcPr/>
                </a:tc>
                <a:tc>
                  <a:txBody>
                    <a:bodyPr/>
                    <a:lstStyle/>
                    <a:p>
                      <a:pPr algn="ctr"/>
                      <a:r>
                        <a:rPr lang="en-GB" dirty="0" smtClean="0"/>
                        <a:t>Questionnaire</a:t>
                      </a:r>
                      <a:endParaRPr lang="en-GB" dirty="0"/>
                    </a:p>
                  </a:txBody>
                  <a:tcPr/>
                </a:tc>
                <a:tc>
                  <a:txBody>
                    <a:bodyPr/>
                    <a:lstStyle/>
                    <a:p>
                      <a:pPr algn="ctr"/>
                      <a:r>
                        <a:rPr lang="en-GB" dirty="0" smtClean="0"/>
                        <a:t>Verbal Interview</a:t>
                      </a:r>
                      <a:endParaRPr lang="en-GB" dirty="0"/>
                    </a:p>
                  </a:txBody>
                  <a:tcPr/>
                </a:tc>
                <a:tc>
                  <a:txBody>
                    <a:bodyPr/>
                    <a:lstStyle/>
                    <a:p>
                      <a:pPr algn="ctr"/>
                      <a:r>
                        <a:rPr lang="en-GB" dirty="0" smtClean="0"/>
                        <a:t>Data</a:t>
                      </a:r>
                      <a:r>
                        <a:rPr lang="en-GB" baseline="0" dirty="0" smtClean="0"/>
                        <a:t> Logging</a:t>
                      </a:r>
                      <a:endParaRPr lang="en-GB" dirty="0"/>
                    </a:p>
                  </a:txBody>
                  <a:tcPr/>
                </a:tc>
              </a:tr>
            </a:tbl>
          </a:graphicData>
        </a:graphic>
      </p:graphicFrame>
    </p:spTree>
    <p:extLst>
      <p:ext uri="{BB962C8B-B14F-4D97-AF65-F5344CB8AC3E}">
        <p14:creationId xmlns:p14="http://schemas.microsoft.com/office/powerpoint/2010/main" val="136523663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568952" cy="5616624"/>
          </a:xfrm>
        </p:spPr>
        <p:txBody>
          <a:bodyPr>
            <a:noAutofit/>
          </a:bodyPr>
          <a:lstStyle/>
          <a:p>
            <a:pPr marL="342900" indent="-342900"/>
            <a:r>
              <a:rPr lang="en-GB" sz="2100" b="1" dirty="0" smtClean="0">
                <a:latin typeface="Calibri" pitchFamily="34" charset="0"/>
                <a:cs typeface="Calibri" pitchFamily="34" charset="0"/>
              </a:rPr>
              <a:t>Sampling Method - </a:t>
            </a:r>
            <a:r>
              <a:rPr lang="en-GB" sz="2100" dirty="0" smtClean="0">
                <a:latin typeface="Calibri" pitchFamily="34" charset="0"/>
                <a:cs typeface="Calibri" pitchFamily="34" charset="0"/>
              </a:rPr>
              <a:t>Before you can gain feedback for your proposal you need to specify a sampling method. This will detail how you will conduct your research, the size of your sample and the frequency.</a:t>
            </a:r>
          </a:p>
          <a:p>
            <a:pPr marL="342900" indent="-342900"/>
            <a:r>
              <a:rPr lang="en-GB" sz="2100" b="1" dirty="0" smtClean="0">
                <a:latin typeface="Calibri" pitchFamily="34" charset="0"/>
                <a:cs typeface="Calibri" pitchFamily="34" charset="0"/>
              </a:rPr>
              <a:t>Sample size and method - </a:t>
            </a:r>
            <a:r>
              <a:rPr lang="en-GB" sz="2100" dirty="0" smtClean="0">
                <a:latin typeface="Calibri" pitchFamily="34" charset="0"/>
                <a:cs typeface="Calibri" pitchFamily="34" charset="0"/>
              </a:rPr>
              <a:t>The size of the sample you use to collect data from is important as it should give a true reflection of the overall feelings, beliefs and traits of your target audience.  A size too small could lead to erroneous results leading to either ineffective or incorrect conclusions. There are many different ways to decide on a sample.</a:t>
            </a:r>
          </a:p>
          <a:p>
            <a:pPr marL="342900" indent="-342900"/>
            <a:r>
              <a:rPr lang="en-GB" sz="2100" b="1" dirty="0" smtClean="0">
                <a:latin typeface="Calibri" pitchFamily="34" charset="0"/>
                <a:cs typeface="Calibri" pitchFamily="34" charset="0"/>
              </a:rPr>
              <a:t>Frequency - </a:t>
            </a:r>
            <a:r>
              <a:rPr lang="en-GB" sz="2100" dirty="0" smtClean="0">
                <a:latin typeface="Calibri" pitchFamily="34" charset="0"/>
                <a:cs typeface="Calibri" pitchFamily="34" charset="0"/>
              </a:rPr>
              <a:t>When you perform your research can have a negative effect on the results.  Performing a data collection task just in the afternoon could give completely different results than the exact same collection task carried out in the morning.  It is important then that this is taken into consideration when performing the data collection.  It could be that it is performed at different times of the day, or just one.  Either way it is important you justify this decision in relation to your Game proposal.</a:t>
            </a:r>
          </a:p>
        </p:txBody>
      </p:sp>
      <p:sp>
        <p:nvSpPr>
          <p:cNvPr id="15" name="Title 2"/>
          <p:cNvSpPr txBox="1">
            <a:spLocks/>
          </p:cNvSpPr>
          <p:nvPr/>
        </p:nvSpPr>
        <p:spPr>
          <a:xfrm>
            <a:off x="230832" y="116632"/>
            <a:ext cx="8733656" cy="576064"/>
          </a:xfrm>
          <a:prstGeom prst="rect">
            <a:avLst/>
          </a:prstGeom>
        </p:spPr>
        <p:txBody>
          <a:bodyPr vert="horz" rtlCol="0" anchor="ctr">
            <a:normAutofit fontScale="750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M4.2 – Post Presentation – Gaining Feedback - Sampling</a:t>
            </a:r>
            <a:endParaRPr lang="en-GB" sz="3200" dirty="0"/>
          </a:p>
        </p:txBody>
      </p:sp>
    </p:spTree>
    <p:extLst>
      <p:ext uri="{BB962C8B-B14F-4D97-AF65-F5344CB8AC3E}">
        <p14:creationId xmlns:p14="http://schemas.microsoft.com/office/powerpoint/2010/main" val="30747150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616624"/>
          </a:xfrm>
        </p:spPr>
        <p:txBody>
          <a:bodyPr>
            <a:noAutofit/>
          </a:bodyPr>
          <a:lstStyle/>
          <a:p>
            <a:pPr marL="269875" indent="-255588"/>
            <a:r>
              <a:rPr lang="en-GB" sz="1600" b="1" dirty="0" smtClean="0">
                <a:latin typeface="Calibri" pitchFamily="34" charset="0"/>
                <a:cs typeface="Calibri" pitchFamily="34" charset="0"/>
              </a:rPr>
              <a:t>Cluster - </a:t>
            </a:r>
            <a:r>
              <a:rPr lang="en-GB" sz="1600" dirty="0" smtClean="0">
                <a:latin typeface="Calibri" pitchFamily="34" charset="0"/>
                <a:cs typeface="Calibri" pitchFamily="34" charset="0"/>
              </a:rPr>
              <a:t>Cluster sampling refers to the technique of grouping the sample together according to certain areas.  For example this could be achieved by selecting interviewees from certain areas only or certain time-periods only.</a:t>
            </a:r>
          </a:p>
          <a:p>
            <a:pPr marL="269875" indent="-255588"/>
            <a:r>
              <a:rPr lang="en-GB" sz="1600" dirty="0" smtClean="0">
                <a:latin typeface="Calibri" pitchFamily="34" charset="0"/>
                <a:cs typeface="Calibri" pitchFamily="34" charset="0"/>
              </a:rPr>
              <a:t>Cluster sampling is an example of 'two-stage sampling'.  In the first stage a sample of areas is chosen; in the second stage a sample of interviewees within those areas is selected.</a:t>
            </a:r>
          </a:p>
          <a:p>
            <a:pPr marL="269875" indent="-255588"/>
            <a:r>
              <a:rPr lang="en-GB" sz="1600" dirty="0" smtClean="0">
                <a:latin typeface="Calibri" pitchFamily="34" charset="0"/>
                <a:cs typeface="Calibri" pitchFamily="34" charset="0"/>
              </a:rPr>
              <a:t>For example you may decide to look at several different areas, like people aged between 14 and 18 at a certain place with varying time frames, for example morning, afternoon and evening.  You then choose a sample according to the data you wish to capture.</a:t>
            </a:r>
          </a:p>
          <a:p>
            <a:pPr marL="269875" indent="-255588"/>
            <a:r>
              <a:rPr lang="en-GB" sz="1600" dirty="0" smtClean="0">
                <a:latin typeface="Calibri" pitchFamily="34" charset="0"/>
                <a:cs typeface="Calibri" pitchFamily="34" charset="0"/>
              </a:rPr>
              <a:t> </a:t>
            </a:r>
            <a:r>
              <a:rPr lang="en-GB" sz="1600" b="1" dirty="0" smtClean="0">
                <a:latin typeface="Calibri" pitchFamily="34" charset="0"/>
                <a:cs typeface="Calibri" pitchFamily="34" charset="0"/>
              </a:rPr>
              <a:t>Random - </a:t>
            </a:r>
            <a:r>
              <a:rPr lang="en-GB" sz="1600" dirty="0" smtClean="0">
                <a:latin typeface="Calibri" pitchFamily="34" charset="0"/>
                <a:cs typeface="Calibri" pitchFamily="34" charset="0"/>
              </a:rPr>
              <a:t>A </a:t>
            </a:r>
            <a:r>
              <a:rPr lang="en-GB" sz="1600" dirty="0">
                <a:latin typeface="Calibri" pitchFamily="34" charset="0"/>
                <a:cs typeface="Calibri" pitchFamily="34" charset="0"/>
              </a:rPr>
              <a:t>random sample is one chosen by a method involving an unpredictable component. Random sampling can be used when each observation has an equal chance of being selected.  However the sample will usually not be completely representative of the population from which it was drawn </a:t>
            </a:r>
            <a:r>
              <a:rPr lang="en-GB" sz="1600" dirty="0" smtClean="0">
                <a:latin typeface="Calibri" pitchFamily="34" charset="0"/>
                <a:cs typeface="Calibri" pitchFamily="34" charset="0"/>
              </a:rPr>
              <a:t>- </a:t>
            </a:r>
            <a:r>
              <a:rPr lang="en-GB" sz="1600" dirty="0">
                <a:latin typeface="Calibri" pitchFamily="34" charset="0"/>
                <a:cs typeface="Calibri" pitchFamily="34" charset="0"/>
              </a:rPr>
              <a:t>this random variation in the results is known as sampling error.</a:t>
            </a:r>
          </a:p>
          <a:p>
            <a:pPr marL="269875" indent="-255588"/>
            <a:r>
              <a:rPr lang="en-GB" sz="1600" dirty="0">
                <a:latin typeface="Calibri" pitchFamily="34" charset="0"/>
                <a:cs typeface="Calibri" pitchFamily="34" charset="0"/>
              </a:rPr>
              <a:t>When trying to create completely random sample, elements could arise within the sample to stop it being random.  If you wanted to interview a random sample of people in the street and just picked people with no thought process – seemingly random, bias could arise.  Looking to see who makes eye contact, people who are smiling or attractive could all be subliminally chosen.</a:t>
            </a:r>
          </a:p>
          <a:p>
            <a:pPr marL="269875" indent="-255588"/>
            <a:r>
              <a:rPr lang="en-GB" sz="1600" dirty="0">
                <a:latin typeface="Calibri" pitchFamily="34" charset="0"/>
                <a:cs typeface="Calibri" pitchFamily="34" charset="0"/>
              </a:rPr>
              <a:t>There are many different methods of creating a random sample a couple of methods could be:</a:t>
            </a:r>
          </a:p>
          <a:p>
            <a:pPr marL="507619" lvl="2" indent="-255588"/>
            <a:r>
              <a:rPr lang="en-GB" sz="1600" dirty="0">
                <a:latin typeface="Calibri" pitchFamily="34" charset="0"/>
                <a:cs typeface="Calibri" pitchFamily="34" charset="0"/>
              </a:rPr>
              <a:t>Numbering all the population and then picking numbers randomly.</a:t>
            </a:r>
          </a:p>
          <a:p>
            <a:pPr marL="507619" lvl="2" indent="-255588"/>
            <a:r>
              <a:rPr lang="en-GB" sz="1600" dirty="0">
                <a:latin typeface="Calibri" pitchFamily="34" charset="0"/>
                <a:cs typeface="Calibri" pitchFamily="34" charset="0"/>
              </a:rPr>
              <a:t>Random postcode generator</a:t>
            </a:r>
            <a:r>
              <a:rPr lang="en-GB" sz="1600" dirty="0" smtClean="0">
                <a:latin typeface="Calibri" pitchFamily="34" charset="0"/>
                <a:cs typeface="Calibri" pitchFamily="34" charset="0"/>
              </a:rPr>
              <a:t>.</a:t>
            </a:r>
          </a:p>
          <a:p>
            <a:pPr marL="507619" lvl="2" indent="-255588"/>
            <a:r>
              <a:rPr lang="en-GB" sz="1600" dirty="0" smtClean="0">
                <a:latin typeface="Calibri" pitchFamily="34" charset="0"/>
                <a:cs typeface="Calibri" pitchFamily="34" charset="0"/>
              </a:rPr>
              <a:t>Internet sample</a:t>
            </a:r>
            <a:endParaRPr lang="en-GB" sz="1600" dirty="0">
              <a:latin typeface="Calibri" pitchFamily="34" charset="0"/>
              <a:cs typeface="Calibri" pitchFamily="34" charset="0"/>
            </a:endParaRPr>
          </a:p>
        </p:txBody>
      </p:sp>
      <p:sp>
        <p:nvSpPr>
          <p:cNvPr id="15" name="Title 2"/>
          <p:cNvSpPr txBox="1">
            <a:spLocks/>
          </p:cNvSpPr>
          <p:nvPr/>
        </p:nvSpPr>
        <p:spPr>
          <a:xfrm>
            <a:off x="230832" y="116632"/>
            <a:ext cx="8733656" cy="576064"/>
          </a:xfrm>
          <a:prstGeom prst="rect">
            <a:avLst/>
          </a:prstGeom>
        </p:spPr>
        <p:txBody>
          <a:bodyPr vert="horz" rtlCol="0" anchor="ctr">
            <a:normAutofit fontScale="750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M4.2 – Post Presentation – Gaining Feedback - Sampling</a:t>
            </a:r>
            <a:endParaRPr lang="en-GB" sz="3200" dirty="0"/>
          </a:p>
        </p:txBody>
      </p:sp>
    </p:spTree>
    <p:extLst>
      <p:ext uri="{BB962C8B-B14F-4D97-AF65-F5344CB8AC3E}">
        <p14:creationId xmlns:p14="http://schemas.microsoft.com/office/powerpoint/2010/main" val="311980594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400600"/>
          </a:xfrm>
        </p:spPr>
        <p:txBody>
          <a:bodyPr>
            <a:noAutofit/>
          </a:bodyPr>
          <a:lstStyle/>
          <a:p>
            <a:pPr marL="266700" indent="-266700"/>
            <a:r>
              <a:rPr lang="en-GB" sz="1800" b="1" dirty="0" smtClean="0">
                <a:latin typeface="Calibri" pitchFamily="34" charset="0"/>
                <a:cs typeface="Calibri" pitchFamily="34" charset="0"/>
              </a:rPr>
              <a:t>Stratified - </a:t>
            </a:r>
            <a:r>
              <a:rPr lang="en-GB" sz="1800" dirty="0" smtClean="0">
                <a:latin typeface="Calibri" pitchFamily="34" charset="0"/>
                <a:cs typeface="Calibri" pitchFamily="34" charset="0"/>
              </a:rPr>
              <a:t>When sub-populations vary considerably, it is advantageous to sample each subpopulation (stratum) independently. </a:t>
            </a:r>
          </a:p>
          <a:p>
            <a:pPr marL="266700" indent="-266700"/>
            <a:r>
              <a:rPr lang="en-GB" sz="1800" dirty="0" smtClean="0">
                <a:latin typeface="Calibri" pitchFamily="34" charset="0"/>
                <a:cs typeface="Calibri" pitchFamily="34" charset="0"/>
              </a:rPr>
              <a:t>Stratification is the process of grouping members of the population into subgroups of similar content before sampling.  These strata should be mutually exclusive, i.e. it is impossible for any one person to belong in more than one group, for example, “male” or “female” would be suitable but “male” and “football fan” would not because you could belong to both.  </a:t>
            </a:r>
          </a:p>
          <a:p>
            <a:pPr marL="266700" indent="-266700"/>
            <a:r>
              <a:rPr lang="en-GB" sz="1800" dirty="0" smtClean="0">
                <a:latin typeface="Calibri" pitchFamily="34" charset="0"/>
                <a:cs typeface="Calibri" pitchFamily="34" charset="0"/>
              </a:rPr>
              <a:t>It should also be completely exhaustive. So you must cover every eventuality when creating strata.  So English or Welsh would not be exhaustive if a member of the population could be Scottish. Once this is done random or systematic sampling is applied within each stratum.  This then should lead to a more representative sample of the population. </a:t>
            </a:r>
          </a:p>
          <a:p>
            <a:pPr marL="266700" indent="-266700"/>
            <a:r>
              <a:rPr lang="en-GB" sz="1800" b="1" dirty="0" smtClean="0">
                <a:latin typeface="Calibri" pitchFamily="34" charset="0"/>
                <a:cs typeface="Calibri" pitchFamily="34" charset="0"/>
              </a:rPr>
              <a:t>Systematic Sampling - </a:t>
            </a:r>
            <a:r>
              <a:rPr lang="en-GB" sz="1800" dirty="0" smtClean="0">
                <a:latin typeface="Calibri" pitchFamily="34" charset="0"/>
                <a:cs typeface="Calibri" pitchFamily="34" charset="0"/>
              </a:rPr>
              <a:t>This </a:t>
            </a:r>
            <a:r>
              <a:rPr lang="en-GB" sz="1800" dirty="0">
                <a:latin typeface="Calibri" pitchFamily="34" charset="0"/>
                <a:cs typeface="Calibri" pitchFamily="34" charset="0"/>
              </a:rPr>
              <a:t>is a statistical sampling method allowing a fair representation of a large sample using a smaller subsample selected using every n</a:t>
            </a:r>
            <a:r>
              <a:rPr lang="en-GB" sz="1800" baseline="30000" dirty="0">
                <a:latin typeface="Calibri" pitchFamily="34" charset="0"/>
                <a:cs typeface="Calibri" pitchFamily="34" charset="0"/>
              </a:rPr>
              <a:t>th</a:t>
            </a:r>
            <a:r>
              <a:rPr lang="en-GB" sz="1800" dirty="0">
                <a:latin typeface="Calibri" pitchFamily="34" charset="0"/>
                <a:cs typeface="Calibri" pitchFamily="34" charset="0"/>
              </a:rPr>
              <a:t> population </a:t>
            </a:r>
            <a:r>
              <a:rPr lang="en-GB" sz="1800" dirty="0" smtClean="0">
                <a:latin typeface="Calibri" pitchFamily="34" charset="0"/>
                <a:cs typeface="Calibri" pitchFamily="34" charset="0"/>
              </a:rPr>
              <a:t>member. For </a:t>
            </a:r>
            <a:r>
              <a:rPr lang="en-GB" sz="1800" dirty="0">
                <a:latin typeface="Calibri" pitchFamily="34" charset="0"/>
                <a:cs typeface="Calibri" pitchFamily="34" charset="0"/>
              </a:rPr>
              <a:t>example we could get a representative view of the opinions of everyone in a school by asking every 10</a:t>
            </a:r>
            <a:r>
              <a:rPr lang="en-GB" sz="1800" baseline="30000" dirty="0">
                <a:latin typeface="Calibri" pitchFamily="34" charset="0"/>
                <a:cs typeface="Calibri" pitchFamily="34" charset="0"/>
              </a:rPr>
              <a:t>th</a:t>
            </a:r>
            <a:r>
              <a:rPr lang="en-GB" sz="1800" dirty="0">
                <a:latin typeface="Calibri" pitchFamily="34" charset="0"/>
                <a:cs typeface="Calibri" pitchFamily="34" charset="0"/>
              </a:rPr>
              <a:t> person on the student list.</a:t>
            </a:r>
          </a:p>
          <a:p>
            <a:pPr marL="266700" indent="-266700"/>
            <a:r>
              <a:rPr lang="en-GB" sz="1800" dirty="0">
                <a:latin typeface="Calibri" pitchFamily="34" charset="0"/>
                <a:cs typeface="Calibri" pitchFamily="34" charset="0"/>
              </a:rPr>
              <a:t>This can be represented as a formula.  For a population size of 1500 </a:t>
            </a:r>
            <a:r>
              <a:rPr lang="en-GB" sz="1800" dirty="0" smtClean="0">
                <a:latin typeface="Calibri" pitchFamily="34" charset="0"/>
                <a:cs typeface="Calibri" pitchFamily="34" charset="0"/>
              </a:rPr>
              <a:t>(average school size), </a:t>
            </a:r>
            <a:r>
              <a:rPr lang="en-GB" sz="1800" dirty="0">
                <a:latin typeface="Calibri" pitchFamily="34" charset="0"/>
                <a:cs typeface="Calibri" pitchFamily="34" charset="0"/>
              </a:rPr>
              <a:t>we might sample 150 people. </a:t>
            </a:r>
            <a:r>
              <a:rPr lang="en-GB" sz="1800" dirty="0" smtClean="0">
                <a:latin typeface="Calibri" pitchFamily="34" charset="0"/>
                <a:cs typeface="Calibri" pitchFamily="34" charset="0"/>
              </a:rPr>
              <a:t>Our </a:t>
            </a:r>
            <a:r>
              <a:rPr lang="en-GB" sz="1800" dirty="0">
                <a:latin typeface="Calibri" pitchFamily="34" charset="0"/>
                <a:cs typeface="Calibri" pitchFamily="34" charset="0"/>
              </a:rPr>
              <a:t>sampling interval would be 1500/150 which would lead to us sampling interval of </a:t>
            </a:r>
            <a:r>
              <a:rPr lang="en-GB" sz="1800" dirty="0" smtClean="0">
                <a:latin typeface="Calibri" pitchFamily="34" charset="0"/>
                <a:cs typeface="Calibri" pitchFamily="34" charset="0"/>
              </a:rPr>
              <a:t>10. We </a:t>
            </a:r>
            <a:r>
              <a:rPr lang="en-GB" sz="1800" dirty="0">
                <a:latin typeface="Calibri" pitchFamily="34" charset="0"/>
                <a:cs typeface="Calibri" pitchFamily="34" charset="0"/>
              </a:rPr>
              <a:t>would collect data from every 10</a:t>
            </a:r>
            <a:r>
              <a:rPr lang="en-GB" sz="1800" baseline="30000" dirty="0">
                <a:latin typeface="Calibri" pitchFamily="34" charset="0"/>
                <a:cs typeface="Calibri" pitchFamily="34" charset="0"/>
              </a:rPr>
              <a:t>th</a:t>
            </a:r>
            <a:r>
              <a:rPr lang="en-GB" sz="1800" dirty="0">
                <a:latin typeface="Calibri" pitchFamily="34" charset="0"/>
                <a:cs typeface="Calibri" pitchFamily="34" charset="0"/>
              </a:rPr>
              <a:t> person. </a:t>
            </a:r>
          </a:p>
        </p:txBody>
      </p:sp>
      <p:sp>
        <p:nvSpPr>
          <p:cNvPr id="15" name="Title 2"/>
          <p:cNvSpPr txBox="1">
            <a:spLocks/>
          </p:cNvSpPr>
          <p:nvPr/>
        </p:nvSpPr>
        <p:spPr>
          <a:xfrm>
            <a:off x="230832" y="116632"/>
            <a:ext cx="8733656" cy="576064"/>
          </a:xfrm>
          <a:prstGeom prst="rect">
            <a:avLst/>
          </a:prstGeom>
        </p:spPr>
        <p:txBody>
          <a:bodyPr vert="horz" rtlCol="0" anchor="ctr">
            <a:normAutofit fontScale="750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M4.2 – Post Presentation – Gaining Feedback - Sampling</a:t>
            </a:r>
            <a:endParaRPr lang="en-GB" sz="3200" dirty="0"/>
          </a:p>
        </p:txBody>
      </p:sp>
    </p:spTree>
    <p:extLst>
      <p:ext uri="{BB962C8B-B14F-4D97-AF65-F5344CB8AC3E}">
        <p14:creationId xmlns:p14="http://schemas.microsoft.com/office/powerpoint/2010/main" val="2351965847"/>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568952" cy="4661140"/>
          </a:xfrm>
        </p:spPr>
        <p:txBody>
          <a:bodyPr>
            <a:noAutofit/>
          </a:bodyPr>
          <a:lstStyle/>
          <a:p>
            <a:pPr marL="285750" indent="-285750"/>
            <a:r>
              <a:rPr lang="en-GB" sz="2000" b="1" dirty="0" smtClean="0">
                <a:latin typeface="Calibri" pitchFamily="34" charset="0"/>
                <a:cs typeface="Calibri" pitchFamily="34" charset="0"/>
              </a:rPr>
              <a:t>Quota - </a:t>
            </a:r>
            <a:r>
              <a:rPr lang="en-GB" sz="2000" dirty="0" smtClean="0">
                <a:latin typeface="Calibri" pitchFamily="34" charset="0"/>
                <a:cs typeface="Calibri" pitchFamily="34" charset="0"/>
              </a:rPr>
              <a:t>In quota sampling, the population is first segmented into exclusive sub-groups, just as in stratified sampling. Then judgment is used to select the subjects or units from each segment based on a specified proportion. For example, an interviewer may be told to sample 200 females and 300 males between the age of 45 and 60.</a:t>
            </a:r>
          </a:p>
          <a:p>
            <a:pPr marL="269875" indent="-255588"/>
            <a:r>
              <a:rPr lang="en-GB" sz="2000" dirty="0" smtClean="0">
                <a:latin typeface="Calibri" pitchFamily="34" charset="0"/>
                <a:cs typeface="Calibri" pitchFamily="34" charset="0"/>
              </a:rPr>
              <a:t>It is this second step which makes the technique one of non-probability sampling. In quota sampling the selection of the sample is non-random. For example interviewers might be tempted to interview those who look most helpful. The problem is that these samples may be biased because not everyone gets a chance of selection.</a:t>
            </a:r>
          </a:p>
          <a:p>
            <a:pPr marL="14287" indent="0">
              <a:buNone/>
            </a:pPr>
            <a:r>
              <a:rPr lang="en-GB" sz="2000" b="1" dirty="0" smtClean="0">
                <a:latin typeface="Calibri" pitchFamily="34" charset="0"/>
                <a:cs typeface="Calibri" pitchFamily="34" charset="0"/>
              </a:rPr>
              <a:t>M4.2 </a:t>
            </a:r>
            <a:r>
              <a:rPr lang="en-GB" sz="2000" b="1" dirty="0">
                <a:latin typeface="Calibri" pitchFamily="34" charset="0"/>
                <a:cs typeface="Calibri" pitchFamily="34" charset="0"/>
              </a:rPr>
              <a:t>– Task </a:t>
            </a:r>
            <a:r>
              <a:rPr lang="en-GB" sz="2000" b="1" dirty="0" smtClean="0">
                <a:latin typeface="Calibri" pitchFamily="34" charset="0"/>
                <a:cs typeface="Calibri" pitchFamily="34" charset="0"/>
              </a:rPr>
              <a:t>07 </a:t>
            </a:r>
            <a:r>
              <a:rPr lang="en-GB" sz="2000" b="1" dirty="0">
                <a:latin typeface="Calibri" pitchFamily="34" charset="0"/>
                <a:cs typeface="Calibri" pitchFamily="34" charset="0"/>
              </a:rPr>
              <a:t>–</a:t>
            </a:r>
            <a:r>
              <a:rPr lang="en-GB" sz="2000" dirty="0">
                <a:latin typeface="Calibri" pitchFamily="34" charset="0"/>
                <a:cs typeface="Calibri" pitchFamily="34" charset="0"/>
              </a:rPr>
              <a:t> </a:t>
            </a:r>
            <a:r>
              <a:rPr lang="en-GB" sz="2000" dirty="0">
                <a:solidFill>
                  <a:schemeClr val="dk1"/>
                </a:solidFill>
                <a:latin typeface="Calibri" pitchFamily="34" charset="0"/>
                <a:cs typeface="Calibri" pitchFamily="34" charset="0"/>
              </a:rPr>
              <a:t>Discuss  the </a:t>
            </a:r>
            <a:r>
              <a:rPr lang="en-GB" sz="2000" dirty="0" smtClean="0">
                <a:solidFill>
                  <a:schemeClr val="dk1"/>
                </a:solidFill>
                <a:latin typeface="Calibri" pitchFamily="34" charset="0"/>
                <a:cs typeface="Calibri" pitchFamily="34" charset="0"/>
              </a:rPr>
              <a:t>different Sampling methods </a:t>
            </a:r>
            <a:r>
              <a:rPr lang="en-GB" sz="2000" dirty="0">
                <a:solidFill>
                  <a:schemeClr val="dk1"/>
                </a:solidFill>
                <a:latin typeface="Calibri" pitchFamily="34" charset="0"/>
                <a:cs typeface="Calibri" pitchFamily="34" charset="0"/>
              </a:rPr>
              <a:t>of gaining feedback, outline their advantages and </a:t>
            </a:r>
            <a:r>
              <a:rPr lang="en-GB" sz="2000" dirty="0" smtClean="0">
                <a:solidFill>
                  <a:schemeClr val="dk1"/>
                </a:solidFill>
                <a:latin typeface="Calibri" pitchFamily="34" charset="0"/>
                <a:cs typeface="Calibri" pitchFamily="34" charset="0"/>
              </a:rPr>
              <a:t>disadvantages</a:t>
            </a:r>
          </a:p>
          <a:p>
            <a:pPr marL="14287" indent="0">
              <a:buNone/>
            </a:pPr>
            <a:r>
              <a:rPr lang="en-GB" sz="2000" b="1" dirty="0" smtClean="0">
                <a:solidFill>
                  <a:schemeClr val="dk1"/>
                </a:solidFill>
                <a:latin typeface="Calibri" pitchFamily="34" charset="0"/>
                <a:cs typeface="Calibri" pitchFamily="34" charset="0"/>
              </a:rPr>
              <a:t>M4.3 – Task 08 - </a:t>
            </a:r>
            <a:r>
              <a:rPr lang="en-GB" sz="2000" dirty="0" smtClean="0">
                <a:solidFill>
                  <a:schemeClr val="dk1"/>
                </a:solidFill>
                <a:latin typeface="Calibri" pitchFamily="34" charset="0"/>
                <a:cs typeface="Calibri" pitchFamily="34" charset="0"/>
              </a:rPr>
              <a:t>Justify </a:t>
            </a:r>
            <a:r>
              <a:rPr lang="en-GB" sz="2000" dirty="0">
                <a:solidFill>
                  <a:schemeClr val="dk1"/>
                </a:solidFill>
                <a:latin typeface="Calibri" pitchFamily="34" charset="0"/>
                <a:cs typeface="Calibri" pitchFamily="34" charset="0"/>
              </a:rPr>
              <a:t>your choice of </a:t>
            </a:r>
            <a:r>
              <a:rPr lang="en-GB" sz="2000" dirty="0" smtClean="0">
                <a:solidFill>
                  <a:schemeClr val="dk1"/>
                </a:solidFill>
                <a:latin typeface="Calibri" pitchFamily="34" charset="0"/>
                <a:cs typeface="Calibri" pitchFamily="34" charset="0"/>
              </a:rPr>
              <a:t>sampling feedback </a:t>
            </a:r>
            <a:r>
              <a:rPr lang="en-GB" sz="2000" dirty="0">
                <a:solidFill>
                  <a:schemeClr val="dk1"/>
                </a:solidFill>
                <a:latin typeface="Calibri" pitchFamily="34" charset="0"/>
                <a:cs typeface="Calibri" pitchFamily="34" charset="0"/>
              </a:rPr>
              <a:t>method for your game </a:t>
            </a:r>
            <a:r>
              <a:rPr lang="en-GB" sz="2000" dirty="0" smtClean="0">
                <a:solidFill>
                  <a:schemeClr val="dk1"/>
                </a:solidFill>
                <a:latin typeface="Calibri" pitchFamily="34" charset="0"/>
                <a:cs typeface="Calibri" pitchFamily="34" charset="0"/>
              </a:rPr>
              <a:t>presentation in terms of Verbal, Listening, Written and Questioning techniques that could be used.</a:t>
            </a:r>
            <a:endParaRPr lang="en-GB" sz="2000" dirty="0">
              <a:solidFill>
                <a:schemeClr val="dk1"/>
              </a:solidFill>
              <a:latin typeface="Calibri" pitchFamily="34" charset="0"/>
              <a:cs typeface="Calibri" pitchFamily="34" charset="0"/>
            </a:endParaRPr>
          </a:p>
        </p:txBody>
      </p:sp>
      <p:sp>
        <p:nvSpPr>
          <p:cNvPr id="14" name="Title 2"/>
          <p:cNvSpPr txBox="1">
            <a:spLocks/>
          </p:cNvSpPr>
          <p:nvPr/>
        </p:nvSpPr>
        <p:spPr>
          <a:xfrm>
            <a:off x="230832" y="116632"/>
            <a:ext cx="8733656" cy="576064"/>
          </a:xfrm>
          <a:prstGeom prst="rect">
            <a:avLst/>
          </a:prstGeom>
        </p:spPr>
        <p:txBody>
          <a:bodyPr vert="horz" rtlCol="0" anchor="ctr">
            <a:normAutofit fontScale="750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M4.2 – Post Presentation – Gaining Feedback - Sampling</a:t>
            </a:r>
            <a:endParaRPr lang="en-GB" sz="3200" dirty="0"/>
          </a:p>
        </p:txBody>
      </p:sp>
      <p:graphicFrame>
        <p:nvGraphicFramePr>
          <p:cNvPr id="15" name="Table 14"/>
          <p:cNvGraphicFramePr>
            <a:graphicFrameLocks noGrp="1"/>
          </p:cNvGraphicFramePr>
          <p:nvPr>
            <p:extLst>
              <p:ext uri="{D42A27DB-BD31-4B8C-83A1-F6EECF244321}">
                <p14:modId xmlns:p14="http://schemas.microsoft.com/office/powerpoint/2010/main" val="2142761266"/>
              </p:ext>
            </p:extLst>
          </p:nvPr>
        </p:nvGraphicFramePr>
        <p:xfrm>
          <a:off x="221704" y="5661248"/>
          <a:ext cx="8742784" cy="741680"/>
        </p:xfrm>
        <a:graphic>
          <a:graphicData uri="http://schemas.openxmlformats.org/drawingml/2006/table">
            <a:tbl>
              <a:tblPr firstRow="1" bandRow="1">
                <a:tableStyleId>{5C22544A-7EE6-4342-B048-85BDC9FD1C3A}</a:tableStyleId>
              </a:tblPr>
              <a:tblGrid>
                <a:gridCol w="2185696"/>
                <a:gridCol w="2524640"/>
                <a:gridCol w="2304256"/>
                <a:gridCol w="1728192"/>
              </a:tblGrid>
              <a:tr h="370840">
                <a:tc>
                  <a:txBody>
                    <a:bodyPr/>
                    <a:lstStyle/>
                    <a:p>
                      <a:pPr algn="ctr"/>
                      <a:r>
                        <a:rPr lang="en-GB" b="1" dirty="0" smtClean="0">
                          <a:latin typeface="Calibri" pitchFamily="34" charset="0"/>
                          <a:cs typeface="Calibri" pitchFamily="34" charset="0"/>
                        </a:rPr>
                        <a:t>Sampling Method</a:t>
                      </a:r>
                      <a:endParaRPr lang="en-GB" b="1" dirty="0">
                        <a:latin typeface="Calibri" pitchFamily="34" charset="0"/>
                        <a:cs typeface="Calibri" pitchFamily="34" charset="0"/>
                      </a:endParaRPr>
                    </a:p>
                  </a:txBody>
                  <a:tcPr/>
                </a:tc>
                <a:tc>
                  <a:txBody>
                    <a:bodyPr/>
                    <a:lstStyle/>
                    <a:p>
                      <a:pPr algn="ctr"/>
                      <a:r>
                        <a:rPr lang="en-GB" sz="1800" b="1" dirty="0" smtClean="0">
                          <a:latin typeface="Calibri" pitchFamily="34" charset="0"/>
                          <a:cs typeface="Calibri" pitchFamily="34" charset="0"/>
                        </a:rPr>
                        <a:t>Sample size and method </a:t>
                      </a:r>
                      <a:endParaRPr lang="en-GB" b="1" dirty="0">
                        <a:latin typeface="Calibri" pitchFamily="34" charset="0"/>
                        <a:cs typeface="Calibri" pitchFamily="34" charset="0"/>
                      </a:endParaRPr>
                    </a:p>
                  </a:txBody>
                  <a:tcPr/>
                </a:tc>
                <a:tc>
                  <a:txBody>
                    <a:bodyPr/>
                    <a:lstStyle/>
                    <a:p>
                      <a:pPr algn="ctr"/>
                      <a:r>
                        <a:rPr lang="en-GB" sz="1800" b="1" dirty="0" smtClean="0">
                          <a:latin typeface="Calibri" pitchFamily="34" charset="0"/>
                          <a:cs typeface="Calibri" pitchFamily="34" charset="0"/>
                        </a:rPr>
                        <a:t>Frequency </a:t>
                      </a:r>
                      <a:endParaRPr lang="en-GB" b="1" dirty="0">
                        <a:latin typeface="Calibri" pitchFamily="34" charset="0"/>
                        <a:cs typeface="Calibri" pitchFamily="34" charset="0"/>
                      </a:endParaRPr>
                    </a:p>
                  </a:txBody>
                  <a:tcPr/>
                </a:tc>
                <a:tc>
                  <a:txBody>
                    <a:bodyPr/>
                    <a:lstStyle/>
                    <a:p>
                      <a:pPr algn="ctr"/>
                      <a:r>
                        <a:rPr lang="en-GB" sz="1800" b="1" dirty="0" smtClean="0">
                          <a:latin typeface="Calibri" pitchFamily="34" charset="0"/>
                          <a:cs typeface="Calibri" pitchFamily="34" charset="0"/>
                        </a:rPr>
                        <a:t>Cluster </a:t>
                      </a:r>
                      <a:endParaRPr lang="en-GB" b="1" dirty="0">
                        <a:latin typeface="Calibri" pitchFamily="34" charset="0"/>
                        <a:cs typeface="Calibri" pitchFamily="34" charset="0"/>
                      </a:endParaRPr>
                    </a:p>
                  </a:txBody>
                  <a:tcPr/>
                </a:tc>
              </a:tr>
              <a:tr h="370840">
                <a:tc>
                  <a:txBody>
                    <a:bodyPr/>
                    <a:lstStyle/>
                    <a:p>
                      <a:pPr algn="ctr"/>
                      <a:r>
                        <a:rPr lang="en-GB" sz="1800" b="1" dirty="0" smtClean="0">
                          <a:latin typeface="Calibri" pitchFamily="34" charset="0"/>
                          <a:cs typeface="Calibri" pitchFamily="34" charset="0"/>
                        </a:rPr>
                        <a:t>Random </a:t>
                      </a:r>
                      <a:endParaRPr lang="en-GB" b="1" dirty="0">
                        <a:latin typeface="Calibri" pitchFamily="34" charset="0"/>
                        <a:cs typeface="Calibri" pitchFamily="34" charset="0"/>
                      </a:endParaRPr>
                    </a:p>
                  </a:txBody>
                  <a:tcPr/>
                </a:tc>
                <a:tc>
                  <a:txBody>
                    <a:bodyPr/>
                    <a:lstStyle/>
                    <a:p>
                      <a:pPr algn="ctr"/>
                      <a:r>
                        <a:rPr lang="en-GB" sz="1800" b="1" dirty="0" smtClean="0">
                          <a:latin typeface="Calibri" pitchFamily="34" charset="0"/>
                          <a:cs typeface="Calibri" pitchFamily="34" charset="0"/>
                        </a:rPr>
                        <a:t>Stratified </a:t>
                      </a:r>
                      <a:endParaRPr lang="en-GB" b="1" dirty="0">
                        <a:latin typeface="Calibri" pitchFamily="34" charset="0"/>
                        <a:cs typeface="Calibri" pitchFamily="34" charset="0"/>
                      </a:endParaRPr>
                    </a:p>
                  </a:txBody>
                  <a:tcPr/>
                </a:tc>
                <a:tc>
                  <a:txBody>
                    <a:bodyPr/>
                    <a:lstStyle/>
                    <a:p>
                      <a:pPr algn="ctr"/>
                      <a:r>
                        <a:rPr lang="en-GB" sz="1800" b="1" dirty="0" smtClean="0">
                          <a:latin typeface="Calibri" pitchFamily="34" charset="0"/>
                          <a:cs typeface="Calibri" pitchFamily="34" charset="0"/>
                        </a:rPr>
                        <a:t>Systematic Sampling </a:t>
                      </a:r>
                      <a:endParaRPr lang="en-GB" b="1" dirty="0">
                        <a:latin typeface="Calibri" pitchFamily="34" charset="0"/>
                        <a:cs typeface="Calibri" pitchFamily="34" charset="0"/>
                      </a:endParaRPr>
                    </a:p>
                  </a:txBody>
                  <a:tcPr/>
                </a:tc>
                <a:tc>
                  <a:txBody>
                    <a:bodyPr/>
                    <a:lstStyle/>
                    <a:p>
                      <a:pPr algn="ctr"/>
                      <a:r>
                        <a:rPr lang="en-GB" b="1" dirty="0" smtClean="0">
                          <a:latin typeface="Calibri" pitchFamily="34" charset="0"/>
                          <a:cs typeface="Calibri" pitchFamily="34" charset="0"/>
                        </a:rPr>
                        <a:t>Quota</a:t>
                      </a:r>
                      <a:endParaRPr lang="en-GB" b="1"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30705153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0832" y="692696"/>
            <a:ext cx="8589640" cy="5688632"/>
          </a:xfrm>
        </p:spPr>
        <p:txBody>
          <a:bodyPr>
            <a:noAutofit/>
          </a:bodyPr>
          <a:lstStyle/>
          <a:p>
            <a:pPr marL="109728" indent="0">
              <a:buNone/>
            </a:pPr>
            <a:r>
              <a:rPr lang="en-GB" sz="1600" b="1" dirty="0" smtClean="0">
                <a:solidFill>
                  <a:schemeClr val="dk1"/>
                </a:solidFill>
                <a:latin typeface="Calibri" pitchFamily="34" charset="0"/>
                <a:cs typeface="Calibri" pitchFamily="34" charset="0"/>
              </a:rPr>
              <a:t>M4.4 </a:t>
            </a:r>
            <a:r>
              <a:rPr lang="en-GB" sz="1600" b="1" dirty="0">
                <a:solidFill>
                  <a:schemeClr val="dk1"/>
                </a:solidFill>
                <a:latin typeface="Calibri" pitchFamily="34" charset="0"/>
                <a:cs typeface="Calibri" pitchFamily="34" charset="0"/>
              </a:rPr>
              <a:t>– Task </a:t>
            </a:r>
            <a:r>
              <a:rPr lang="en-GB" sz="1600" b="1" dirty="0" smtClean="0">
                <a:solidFill>
                  <a:schemeClr val="dk1"/>
                </a:solidFill>
                <a:latin typeface="Calibri" pitchFamily="34" charset="0"/>
                <a:cs typeface="Calibri" pitchFamily="34" charset="0"/>
              </a:rPr>
              <a:t>09 </a:t>
            </a:r>
            <a:r>
              <a:rPr lang="en-GB" sz="1600" b="1" dirty="0">
                <a:solidFill>
                  <a:schemeClr val="dk1"/>
                </a:solidFill>
                <a:latin typeface="Calibri" pitchFamily="34" charset="0"/>
                <a:cs typeface="Calibri" pitchFamily="34" charset="0"/>
              </a:rPr>
              <a:t>- </a:t>
            </a:r>
            <a:r>
              <a:rPr lang="en-GB" sz="1600" dirty="0" smtClean="0">
                <a:latin typeface="Calibri" pitchFamily="34" charset="0"/>
                <a:cs typeface="Calibri" pitchFamily="34" charset="0"/>
              </a:rPr>
              <a:t>Create and complete a Questionnaire in order to g</a:t>
            </a:r>
            <a:r>
              <a:rPr lang="en-GB" sz="1600" dirty="0" smtClean="0">
                <a:solidFill>
                  <a:schemeClr val="dk1"/>
                </a:solidFill>
                <a:latin typeface="Calibri" pitchFamily="34" charset="0"/>
                <a:cs typeface="Calibri" pitchFamily="34" charset="0"/>
              </a:rPr>
              <a:t>ain </a:t>
            </a:r>
            <a:r>
              <a:rPr lang="en-GB" sz="1600" dirty="0">
                <a:solidFill>
                  <a:schemeClr val="dk1"/>
                </a:solidFill>
                <a:latin typeface="Calibri" pitchFamily="34" charset="0"/>
                <a:cs typeface="Calibri" pitchFamily="34" charset="0"/>
              </a:rPr>
              <a:t>feedback from stakeholders about a game </a:t>
            </a:r>
            <a:r>
              <a:rPr lang="en-GB" sz="1600" dirty="0" smtClean="0">
                <a:solidFill>
                  <a:schemeClr val="dk1"/>
                </a:solidFill>
                <a:latin typeface="Calibri" pitchFamily="34" charset="0"/>
                <a:cs typeface="Calibri" pitchFamily="34" charset="0"/>
              </a:rPr>
              <a:t>concept, including questions on quality and improvements that could be made.</a:t>
            </a:r>
            <a:endParaRPr lang="en-GB" sz="1600" dirty="0">
              <a:solidFill>
                <a:schemeClr val="dk1"/>
              </a:solidFill>
              <a:latin typeface="Calibri" pitchFamily="34" charset="0"/>
              <a:cs typeface="Calibri" pitchFamily="34" charset="0"/>
            </a:endParaRPr>
          </a:p>
          <a:p>
            <a:pPr marL="255588" indent="-255588"/>
            <a:r>
              <a:rPr lang="en-GB" sz="1600" dirty="0" smtClean="0">
                <a:latin typeface="Calibri" pitchFamily="34" charset="0"/>
                <a:cs typeface="Calibri" pitchFamily="34" charset="0"/>
              </a:rPr>
              <a:t>Use of </a:t>
            </a:r>
            <a:r>
              <a:rPr lang="en-GB" sz="1600" b="1" dirty="0" smtClean="0">
                <a:latin typeface="Calibri" pitchFamily="34" charset="0"/>
                <a:cs typeface="Calibri" pitchFamily="34" charset="0"/>
              </a:rPr>
              <a:t>open </a:t>
            </a:r>
            <a:r>
              <a:rPr lang="en-GB" sz="1600" dirty="0" smtClean="0">
                <a:latin typeface="Calibri" pitchFamily="34" charset="0"/>
                <a:cs typeface="Calibri" pitchFamily="34" charset="0"/>
              </a:rPr>
              <a:t>and </a:t>
            </a:r>
            <a:r>
              <a:rPr lang="en-GB" sz="1600" b="1" dirty="0" smtClean="0">
                <a:latin typeface="Calibri" pitchFamily="34" charset="0"/>
                <a:cs typeface="Calibri" pitchFamily="34" charset="0"/>
              </a:rPr>
              <a:t>closed</a:t>
            </a:r>
            <a:r>
              <a:rPr lang="en-GB" sz="1600" dirty="0" smtClean="0">
                <a:latin typeface="Calibri" pitchFamily="34" charset="0"/>
                <a:cs typeface="Calibri" pitchFamily="34" charset="0"/>
              </a:rPr>
              <a:t> Questions</a:t>
            </a:r>
          </a:p>
          <a:p>
            <a:pPr marL="255588" indent="-255588"/>
            <a:r>
              <a:rPr lang="en-GB" sz="1600" dirty="0" smtClean="0">
                <a:latin typeface="Calibri" pitchFamily="34" charset="0"/>
                <a:cs typeface="Calibri" pitchFamily="34" charset="0"/>
              </a:rPr>
              <a:t>Use of </a:t>
            </a:r>
            <a:r>
              <a:rPr lang="en-GB" sz="1600" b="1" dirty="0" smtClean="0">
                <a:latin typeface="Calibri" pitchFamily="34" charset="0"/>
                <a:cs typeface="Calibri" pitchFamily="34" charset="0"/>
              </a:rPr>
              <a:t>Quantitative </a:t>
            </a:r>
            <a:r>
              <a:rPr lang="en-GB" sz="1600" dirty="0" smtClean="0">
                <a:latin typeface="Calibri" pitchFamily="34" charset="0"/>
                <a:cs typeface="Calibri" pitchFamily="34" charset="0"/>
              </a:rPr>
              <a:t>and</a:t>
            </a:r>
            <a:r>
              <a:rPr lang="en-GB" sz="1600" b="1" dirty="0" smtClean="0">
                <a:latin typeface="Calibri" pitchFamily="34" charset="0"/>
                <a:cs typeface="Calibri" pitchFamily="34" charset="0"/>
              </a:rPr>
              <a:t> Qualitative </a:t>
            </a:r>
            <a:r>
              <a:rPr lang="en-GB" sz="1600" dirty="0" smtClean="0">
                <a:latin typeface="Calibri" pitchFamily="34" charset="0"/>
                <a:cs typeface="Calibri" pitchFamily="34" charset="0"/>
              </a:rPr>
              <a:t>Questions</a:t>
            </a:r>
          </a:p>
          <a:p>
            <a:pPr marL="255588" indent="-255588"/>
            <a:r>
              <a:rPr lang="en-GB" sz="1600" dirty="0">
                <a:latin typeface="Calibri" pitchFamily="34" charset="0"/>
                <a:cs typeface="Calibri" pitchFamily="34" charset="0"/>
              </a:rPr>
              <a:t>Creating appropriate questions is very important when conducting questionnaires and interviews. </a:t>
            </a:r>
            <a:r>
              <a:rPr lang="en-GB" sz="1600" dirty="0" smtClean="0">
                <a:latin typeface="Calibri" pitchFamily="34" charset="0"/>
                <a:cs typeface="Calibri" pitchFamily="34" charset="0"/>
              </a:rPr>
              <a:t> It </a:t>
            </a:r>
            <a:r>
              <a:rPr lang="en-GB" sz="1600" dirty="0">
                <a:latin typeface="Calibri" pitchFamily="34" charset="0"/>
                <a:cs typeface="Calibri" pitchFamily="34" charset="0"/>
              </a:rPr>
              <a:t>is therefore important that any questions should be carefully worded as to collect the correct non biased data that is </a:t>
            </a:r>
            <a:r>
              <a:rPr lang="en-GB" sz="1600" dirty="0" smtClean="0">
                <a:latin typeface="Calibri" pitchFamily="34" charset="0"/>
                <a:cs typeface="Calibri" pitchFamily="34" charset="0"/>
              </a:rPr>
              <a:t>required. Keep </a:t>
            </a:r>
            <a:r>
              <a:rPr lang="en-GB" sz="1600" dirty="0">
                <a:latin typeface="Calibri" pitchFamily="34" charset="0"/>
                <a:cs typeface="Calibri" pitchFamily="34" charset="0"/>
              </a:rPr>
              <a:t>in mind why you are collecting </a:t>
            </a:r>
            <a:r>
              <a:rPr lang="en-GB" sz="1600" dirty="0" smtClean="0">
                <a:latin typeface="Calibri" pitchFamily="34" charset="0"/>
                <a:cs typeface="Calibri" pitchFamily="34" charset="0"/>
              </a:rPr>
              <a:t>data, what </a:t>
            </a:r>
            <a:r>
              <a:rPr lang="en-GB" sz="1600" dirty="0">
                <a:latin typeface="Calibri" pitchFamily="34" charset="0"/>
                <a:cs typeface="Calibri" pitchFamily="34" charset="0"/>
              </a:rPr>
              <a:t>is it you want to find out and base your questions around </a:t>
            </a:r>
            <a:r>
              <a:rPr lang="en-GB" sz="1600" dirty="0" smtClean="0">
                <a:latin typeface="Calibri" pitchFamily="34" charset="0"/>
                <a:cs typeface="Calibri" pitchFamily="34" charset="0"/>
              </a:rPr>
              <a:t>that.</a:t>
            </a:r>
          </a:p>
          <a:p>
            <a:pPr marL="255588" indent="-255588"/>
            <a:r>
              <a:rPr lang="en-GB" sz="1600" b="1" dirty="0" smtClean="0">
                <a:latin typeface="Calibri" pitchFamily="34" charset="0"/>
                <a:cs typeface="Calibri" pitchFamily="34" charset="0"/>
              </a:rPr>
              <a:t>Careful questioning</a:t>
            </a:r>
            <a:r>
              <a:rPr lang="en-GB" sz="1600" dirty="0" smtClean="0">
                <a:latin typeface="Calibri" pitchFamily="34" charset="0"/>
                <a:cs typeface="Calibri" pitchFamily="34" charset="0"/>
              </a:rPr>
              <a:t> - Questions </a:t>
            </a:r>
            <a:r>
              <a:rPr lang="en-GB" sz="1600" dirty="0">
                <a:latin typeface="Calibri" pitchFamily="34" charset="0"/>
                <a:cs typeface="Calibri" pitchFamily="34" charset="0"/>
              </a:rPr>
              <a:t>can be Ambiguous or misunderstood which lead to ambiguous or poor </a:t>
            </a:r>
            <a:r>
              <a:rPr lang="en-GB" sz="1600" dirty="0" smtClean="0">
                <a:latin typeface="Calibri" pitchFamily="34" charset="0"/>
                <a:cs typeface="Calibri" pitchFamily="34" charset="0"/>
              </a:rPr>
              <a:t>answers </a:t>
            </a:r>
            <a:r>
              <a:rPr lang="en-GB" sz="1600" dirty="0">
                <a:latin typeface="Calibri" pitchFamily="34" charset="0"/>
                <a:cs typeface="Calibri" pitchFamily="34" charset="0"/>
              </a:rPr>
              <a:t>where by any data collected would be inaccurate which gives poor or inaccurate </a:t>
            </a:r>
            <a:r>
              <a:rPr lang="en-GB" sz="1600" dirty="0" smtClean="0">
                <a:latin typeface="Calibri" pitchFamily="34" charset="0"/>
                <a:cs typeface="Calibri" pitchFamily="34" charset="0"/>
              </a:rPr>
              <a:t>conclusions.</a:t>
            </a:r>
          </a:p>
          <a:p>
            <a:pPr marL="255588" indent="-255588"/>
            <a:r>
              <a:rPr lang="en-GB" sz="1600" dirty="0" smtClean="0">
                <a:latin typeface="Calibri" pitchFamily="34" charset="0"/>
                <a:cs typeface="Calibri" pitchFamily="34" charset="0"/>
              </a:rPr>
              <a:t>Questions </a:t>
            </a:r>
            <a:r>
              <a:rPr lang="en-GB" sz="1600" dirty="0">
                <a:latin typeface="Calibri" pitchFamily="34" charset="0"/>
                <a:cs typeface="Calibri" pitchFamily="34" charset="0"/>
              </a:rPr>
              <a:t>can be open </a:t>
            </a:r>
            <a:r>
              <a:rPr lang="en-GB" sz="1600" dirty="0" smtClean="0">
                <a:latin typeface="Calibri" pitchFamily="34" charset="0"/>
                <a:cs typeface="Calibri" pitchFamily="34" charset="0"/>
              </a:rPr>
              <a:t> allowing </a:t>
            </a:r>
            <a:r>
              <a:rPr lang="en-GB" sz="1600" dirty="0">
                <a:latin typeface="Calibri" pitchFamily="34" charset="0"/>
                <a:cs typeface="Calibri" pitchFamily="34" charset="0"/>
              </a:rPr>
              <a:t>a range of responses or closed allowing a limited set of answers from a </a:t>
            </a:r>
            <a:r>
              <a:rPr lang="en-GB" sz="1600" dirty="0" smtClean="0">
                <a:latin typeface="Calibri" pitchFamily="34" charset="0"/>
                <a:cs typeface="Calibri" pitchFamily="34" charset="0"/>
              </a:rPr>
              <a:t>selection:</a:t>
            </a:r>
            <a:endParaRPr lang="en-GB" sz="1600" dirty="0">
              <a:latin typeface="Calibri" pitchFamily="34" charset="0"/>
              <a:cs typeface="Calibri" pitchFamily="34" charset="0"/>
            </a:endParaRPr>
          </a:p>
          <a:p>
            <a:pPr lvl="1"/>
            <a:r>
              <a:rPr lang="en-GB" sz="1600" dirty="0">
                <a:latin typeface="Calibri" pitchFamily="34" charset="0"/>
                <a:cs typeface="Calibri" pitchFamily="34" charset="0"/>
              </a:rPr>
              <a:t>Open questions tend to give more information but are harder to analyse.</a:t>
            </a:r>
          </a:p>
          <a:p>
            <a:pPr lvl="1"/>
            <a:r>
              <a:rPr lang="en-GB" sz="1600" dirty="0">
                <a:latin typeface="Calibri" pitchFamily="34" charset="0"/>
                <a:cs typeface="Calibri" pitchFamily="34" charset="0"/>
              </a:rPr>
              <a:t>Closed questions give a range of options </a:t>
            </a:r>
            <a:r>
              <a:rPr lang="en-GB" sz="1600" dirty="0" smtClean="0">
                <a:latin typeface="Calibri" pitchFamily="34" charset="0"/>
                <a:cs typeface="Calibri" pitchFamily="34" charset="0"/>
              </a:rPr>
              <a:t> which </a:t>
            </a:r>
            <a:r>
              <a:rPr lang="en-GB" sz="1600" dirty="0">
                <a:latin typeface="Calibri" pitchFamily="34" charset="0"/>
                <a:cs typeface="Calibri" pitchFamily="34" charset="0"/>
              </a:rPr>
              <a:t>can be easier to analyse and produce statistics </a:t>
            </a:r>
            <a:r>
              <a:rPr lang="en-GB" sz="1600" dirty="0" smtClean="0">
                <a:latin typeface="Calibri" pitchFamily="34" charset="0"/>
                <a:cs typeface="Calibri" pitchFamily="34" charset="0"/>
              </a:rPr>
              <a:t>on.</a:t>
            </a:r>
          </a:p>
          <a:p>
            <a:pPr marL="285750" indent="-285750"/>
            <a:r>
              <a:rPr lang="en-GB" sz="1600" dirty="0" smtClean="0">
                <a:latin typeface="Calibri" pitchFamily="34" charset="0"/>
                <a:cs typeface="Calibri" pitchFamily="34" charset="0"/>
              </a:rPr>
              <a:t>Questions can also be leading, sometimes this is done intentionally other times subliminally. This can occur subtly by a change of expression or tone of voice or quite overtly like asking a question - You do like video games, don’t you?</a:t>
            </a:r>
          </a:p>
          <a:p>
            <a:pPr marL="0" indent="0">
              <a:buNone/>
            </a:pPr>
            <a:r>
              <a:rPr lang="en-GB" sz="1600" b="1" dirty="0">
                <a:solidFill>
                  <a:schemeClr val="dk1"/>
                </a:solidFill>
                <a:latin typeface="Calibri" pitchFamily="34" charset="0"/>
                <a:cs typeface="Calibri" pitchFamily="34" charset="0"/>
              </a:rPr>
              <a:t>M4.4 – Task </a:t>
            </a:r>
            <a:r>
              <a:rPr lang="en-GB" sz="1600" b="1" dirty="0" smtClean="0">
                <a:solidFill>
                  <a:schemeClr val="dk1"/>
                </a:solidFill>
                <a:latin typeface="Calibri" pitchFamily="34" charset="0"/>
                <a:cs typeface="Calibri" pitchFamily="34" charset="0"/>
              </a:rPr>
              <a:t>10 – </a:t>
            </a:r>
            <a:r>
              <a:rPr lang="en-GB" sz="1600" dirty="0" smtClean="0">
                <a:latin typeface="Calibri" pitchFamily="34" charset="0"/>
                <a:cs typeface="Calibri" pitchFamily="34" charset="0"/>
              </a:rPr>
              <a:t>Analyse the responses from the questionnaire, justifying your responses to these in order to negotiate possible improvements.</a:t>
            </a:r>
          </a:p>
        </p:txBody>
      </p:sp>
      <p:sp>
        <p:nvSpPr>
          <p:cNvPr id="15" name="Title 2"/>
          <p:cNvSpPr txBox="1">
            <a:spLocks/>
          </p:cNvSpPr>
          <p:nvPr/>
        </p:nvSpPr>
        <p:spPr>
          <a:xfrm>
            <a:off x="230832" y="116632"/>
            <a:ext cx="8733656" cy="576064"/>
          </a:xfrm>
          <a:prstGeom prst="rect">
            <a:avLst/>
          </a:prstGeom>
        </p:spPr>
        <p:txBody>
          <a:bodyPr vert="horz" rtlCol="0" anchor="ctr">
            <a:normAutofit fontScale="750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M4.4 – Post Presentation – Gaining Feedback - Sampling</a:t>
            </a:r>
            <a:endParaRPr lang="en-GB" sz="3200" dirty="0"/>
          </a:p>
        </p:txBody>
      </p:sp>
    </p:spTree>
    <p:extLst>
      <p:ext uri="{BB962C8B-B14F-4D97-AF65-F5344CB8AC3E}">
        <p14:creationId xmlns:p14="http://schemas.microsoft.com/office/powerpoint/2010/main" val="17318505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78198" cy="5616624"/>
          </a:xfrm>
        </p:spPr>
        <p:txBody>
          <a:bodyPr>
            <a:normAutofit fontScale="77500" lnSpcReduction="20000"/>
          </a:bodyPr>
          <a:lstStyle/>
          <a:p>
            <a:r>
              <a:rPr lang="en-GB" sz="3200" dirty="0" smtClean="0">
                <a:latin typeface="Calibri" pitchFamily="34" charset="0"/>
                <a:cs typeface="Calibri" pitchFamily="34" charset="0"/>
              </a:rPr>
              <a:t>It is always good to get a review from a user who can see the faults you cannot or fail to see. Called a “Fresh Eye”, critical feedback is not a criticism of the work produced but designed to make it even better. Evidence of these repairs should be made using screenshot evidence of before, during and after including the Project Plan if possible. The game documentation should be evidenced after the improvement is made to verify this. For Distinction at least five improvements should be made to make the game documentation more professional.</a:t>
            </a:r>
          </a:p>
          <a:p>
            <a:r>
              <a:rPr lang="en-GB" sz="3200" dirty="0" smtClean="0">
                <a:latin typeface="Calibri" pitchFamily="34" charset="0"/>
                <a:cs typeface="Calibri" pitchFamily="34" charset="0"/>
              </a:rPr>
              <a:t>Improvements should be based on the questionnaire and could include </a:t>
            </a:r>
            <a:r>
              <a:rPr lang="en-GB" sz="2800" dirty="0" smtClean="0"/>
              <a:t>Visual </a:t>
            </a:r>
            <a:r>
              <a:rPr lang="en-GB" sz="2800" dirty="0"/>
              <a:t>style, </a:t>
            </a:r>
            <a:r>
              <a:rPr lang="en-GB" sz="2800" dirty="0" smtClean="0"/>
              <a:t>Elements, the Layout, the Hook, the Quality of the Sketches in line with the audience needs or the High Concept document.</a:t>
            </a:r>
            <a:endParaRPr lang="en-GB" sz="3200" dirty="0" smtClean="0">
              <a:latin typeface="Calibri" pitchFamily="34" charset="0"/>
              <a:cs typeface="Calibri" pitchFamily="34" charset="0"/>
            </a:endParaRPr>
          </a:p>
          <a:p>
            <a:pPr marL="109728" indent="0">
              <a:buNone/>
            </a:pPr>
            <a:r>
              <a:rPr lang="en-GB" sz="3200" b="1" dirty="0" smtClean="0">
                <a:latin typeface="Calibri" pitchFamily="34" charset="0"/>
                <a:cs typeface="Calibri" pitchFamily="34" charset="0"/>
              </a:rPr>
              <a:t>D4.1 </a:t>
            </a:r>
            <a:r>
              <a:rPr lang="en-GB" sz="3200" b="1" dirty="0">
                <a:latin typeface="Calibri" pitchFamily="34" charset="0"/>
                <a:cs typeface="Calibri" pitchFamily="34" charset="0"/>
              </a:rPr>
              <a:t>- Task </a:t>
            </a:r>
            <a:r>
              <a:rPr lang="en-GB" sz="3200" b="1" dirty="0" smtClean="0">
                <a:latin typeface="Calibri" pitchFamily="34" charset="0"/>
                <a:cs typeface="Calibri" pitchFamily="34" charset="0"/>
              </a:rPr>
              <a:t>11 </a:t>
            </a:r>
            <a:r>
              <a:rPr lang="en-GB" sz="3200" dirty="0">
                <a:latin typeface="Calibri" pitchFamily="34" charset="0"/>
                <a:cs typeface="Calibri" pitchFamily="34" charset="0"/>
              </a:rPr>
              <a:t>– </a:t>
            </a:r>
            <a:r>
              <a:rPr lang="en-GB" sz="3200" dirty="0" smtClean="0">
                <a:latin typeface="Calibri" pitchFamily="34" charset="0"/>
                <a:cs typeface="Calibri" pitchFamily="34" charset="0"/>
              </a:rPr>
              <a:t>Using the feedback and from the users, improve the quality and operation of the game documentation giving </a:t>
            </a:r>
            <a:r>
              <a:rPr lang="en-GB" sz="3200" dirty="0">
                <a:latin typeface="Calibri" pitchFamily="34" charset="0"/>
                <a:cs typeface="Calibri" pitchFamily="34" charset="0"/>
              </a:rPr>
              <a:t>detailed evidence of the improvements that are being </a:t>
            </a:r>
            <a:r>
              <a:rPr lang="en-GB" sz="3200" dirty="0" smtClean="0">
                <a:latin typeface="Calibri" pitchFamily="34" charset="0"/>
                <a:cs typeface="Calibri" pitchFamily="34" charset="0"/>
              </a:rPr>
              <a:t>made, </a:t>
            </a:r>
            <a:r>
              <a:rPr lang="en-GB" sz="3200" dirty="0">
                <a:latin typeface="Calibri" pitchFamily="34" charset="0"/>
                <a:cs typeface="Calibri" pitchFamily="34" charset="0"/>
              </a:rPr>
              <a:t>including a justification why these changes were made</a:t>
            </a:r>
            <a:r>
              <a:rPr lang="en-GB" sz="3200" dirty="0" smtClean="0">
                <a:latin typeface="Calibri" pitchFamily="34" charset="0"/>
                <a:cs typeface="Calibri" pitchFamily="34" charset="0"/>
              </a:rPr>
              <a:t>.</a:t>
            </a:r>
          </a:p>
        </p:txBody>
      </p:sp>
      <p:sp>
        <p:nvSpPr>
          <p:cNvPr id="16" name="Title 2"/>
          <p:cNvSpPr>
            <a:spLocks noGrp="1"/>
          </p:cNvSpPr>
          <p:nvPr>
            <p:ph type="title"/>
          </p:nvPr>
        </p:nvSpPr>
        <p:spPr>
          <a:xfrm>
            <a:off x="230832" y="116632"/>
            <a:ext cx="8733656" cy="648072"/>
          </a:xfrm>
        </p:spPr>
        <p:txBody>
          <a:bodyPr>
            <a:noAutofit/>
          </a:bodyPr>
          <a:lstStyle/>
          <a:p>
            <a:r>
              <a:rPr lang="en-GB" sz="2400" dirty="0" smtClean="0"/>
              <a:t>D4.1 - Understand </a:t>
            </a:r>
            <a:r>
              <a:rPr lang="en-GB" sz="2400" dirty="0"/>
              <a:t>game platform </a:t>
            </a:r>
            <a:r>
              <a:rPr lang="en-GB" sz="2400" dirty="0" smtClean="0"/>
              <a:t>types - Improvements </a:t>
            </a:r>
            <a:endParaRPr lang="en-GB" sz="2400" dirty="0"/>
          </a:p>
        </p:txBody>
      </p:sp>
    </p:spTree>
    <p:extLst>
      <p:ext uri="{BB962C8B-B14F-4D97-AF65-F5344CB8AC3E}">
        <p14:creationId xmlns:p14="http://schemas.microsoft.com/office/powerpoint/2010/main" val="3093975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pPr marL="0" lvl="1" indent="0">
              <a:spcBef>
                <a:spcPts val="400"/>
              </a:spcBef>
              <a:buSzPct val="68000"/>
              <a:buNone/>
            </a:pPr>
            <a:r>
              <a:rPr lang="en-GB" sz="1500" b="1" dirty="0">
                <a:latin typeface="Calibri" pitchFamily="34" charset="0"/>
                <a:cs typeface="Calibri" pitchFamily="34" charset="0"/>
              </a:rPr>
              <a:t>P4.1 – Task 01 </a:t>
            </a:r>
            <a:r>
              <a:rPr lang="en-GB" sz="1500" dirty="0">
                <a:latin typeface="Calibri" pitchFamily="34" charset="0"/>
                <a:cs typeface="Calibri" pitchFamily="34" charset="0"/>
              </a:rPr>
              <a:t>– Review the 4 presentation pitches and comment on the </a:t>
            </a:r>
            <a:r>
              <a:rPr lang="en-GB" sz="1500" b="1" dirty="0">
                <a:latin typeface="Calibri" pitchFamily="34" charset="0"/>
                <a:cs typeface="Calibri" pitchFamily="34" charset="0"/>
              </a:rPr>
              <a:t>Audio and Visual Skills, Clarity of Speech </a:t>
            </a:r>
            <a:r>
              <a:rPr lang="en-GB" sz="1500" dirty="0">
                <a:latin typeface="Calibri" pitchFamily="34" charset="0"/>
                <a:cs typeface="Calibri" pitchFamily="34" charset="0"/>
              </a:rPr>
              <a:t>and</a:t>
            </a:r>
            <a:r>
              <a:rPr lang="en-GB" sz="1500" b="1" dirty="0">
                <a:latin typeface="Calibri" pitchFamily="34" charset="0"/>
                <a:cs typeface="Calibri" pitchFamily="34" charset="0"/>
              </a:rPr>
              <a:t> Body Language </a:t>
            </a:r>
            <a:r>
              <a:rPr lang="en-GB" sz="1500" dirty="0">
                <a:latin typeface="Calibri" pitchFamily="34" charset="0"/>
                <a:cs typeface="Calibri" pitchFamily="34" charset="0"/>
              </a:rPr>
              <a:t>used.</a:t>
            </a:r>
          </a:p>
          <a:p>
            <a:pPr marL="0" lvl="1" indent="0">
              <a:spcBef>
                <a:spcPts val="400"/>
              </a:spcBef>
              <a:buSzPct val="68000"/>
              <a:buNone/>
            </a:pPr>
            <a:r>
              <a:rPr lang="en-GB" sz="1500" b="1" dirty="0" smtClean="0">
                <a:latin typeface="Calibri" pitchFamily="34" charset="0"/>
                <a:cs typeface="Calibri" pitchFamily="34" charset="0"/>
              </a:rPr>
              <a:t>P4.2 </a:t>
            </a:r>
            <a:r>
              <a:rPr lang="en-GB" sz="1500" b="1" dirty="0">
                <a:latin typeface="Calibri" pitchFamily="34" charset="0"/>
                <a:cs typeface="Calibri" pitchFamily="34" charset="0"/>
              </a:rPr>
              <a:t>– Task 02 – </a:t>
            </a:r>
            <a:r>
              <a:rPr lang="en-GB" sz="1500" dirty="0">
                <a:latin typeface="Calibri" pitchFamily="34" charset="0"/>
                <a:cs typeface="Calibri" pitchFamily="34" charset="0"/>
              </a:rPr>
              <a:t>Discuss the methods of presenting information and outline the advantages and disadvantages for each.</a:t>
            </a:r>
          </a:p>
          <a:p>
            <a:pPr marL="0" lvl="1" indent="0">
              <a:spcBef>
                <a:spcPts val="400"/>
              </a:spcBef>
              <a:buSzPct val="68000"/>
              <a:buNone/>
            </a:pPr>
            <a:r>
              <a:rPr lang="en-GB" sz="1500" b="1" dirty="0">
                <a:latin typeface="Calibri" pitchFamily="34" charset="0"/>
                <a:cs typeface="Calibri" pitchFamily="34" charset="0"/>
              </a:rPr>
              <a:t>P4.2 – Task 03 –</a:t>
            </a:r>
            <a:r>
              <a:rPr lang="en-GB" sz="1500" dirty="0">
                <a:latin typeface="Calibri" pitchFamily="34" charset="0"/>
                <a:cs typeface="Calibri" pitchFamily="34" charset="0"/>
              </a:rPr>
              <a:t> Justify the most suitable presentation method and style for the game concept you intent to deliver with details on how you intend to present this.</a:t>
            </a:r>
          </a:p>
          <a:p>
            <a:pPr marL="0" indent="0">
              <a:buNone/>
            </a:pPr>
            <a:r>
              <a:rPr lang="en-GB" sz="1500" b="1" dirty="0" smtClean="0">
                <a:latin typeface="Calibri" pitchFamily="34" charset="0"/>
                <a:cs typeface="Calibri" pitchFamily="34" charset="0"/>
              </a:rPr>
              <a:t>P4.3 </a:t>
            </a:r>
            <a:r>
              <a:rPr lang="en-GB" sz="1500" b="1" dirty="0">
                <a:latin typeface="Calibri" pitchFamily="34" charset="0"/>
                <a:cs typeface="Calibri" pitchFamily="34" charset="0"/>
              </a:rPr>
              <a:t>– Task 04 –</a:t>
            </a:r>
            <a:r>
              <a:rPr lang="en-GB" sz="1500" dirty="0">
                <a:latin typeface="Calibri" pitchFamily="34" charset="0"/>
                <a:cs typeface="Calibri" pitchFamily="34" charset="0"/>
              </a:rPr>
              <a:t> </a:t>
            </a:r>
            <a:r>
              <a:rPr lang="en-GB" sz="1500" dirty="0">
                <a:solidFill>
                  <a:schemeClr val="dk1"/>
                </a:solidFill>
                <a:latin typeface="Calibri" pitchFamily="34" charset="0"/>
                <a:cs typeface="Calibri" pitchFamily="34" charset="0"/>
              </a:rPr>
              <a:t>Present a game concept to stake </a:t>
            </a:r>
            <a:r>
              <a:rPr lang="en-GB" sz="1500" dirty="0" smtClean="0">
                <a:solidFill>
                  <a:schemeClr val="dk1"/>
                </a:solidFill>
                <a:latin typeface="Calibri" pitchFamily="34" charset="0"/>
                <a:cs typeface="Calibri" pitchFamily="34" charset="0"/>
              </a:rPr>
              <a:t>holders in whatever format is appropriate.</a:t>
            </a:r>
            <a:endParaRPr lang="en-GB" sz="1500" dirty="0">
              <a:solidFill>
                <a:schemeClr val="dk1"/>
              </a:solidFill>
              <a:latin typeface="Calibri" pitchFamily="34" charset="0"/>
              <a:cs typeface="Calibri" pitchFamily="34" charset="0"/>
            </a:endParaRPr>
          </a:p>
          <a:p>
            <a:pPr marL="0" indent="0">
              <a:buNone/>
            </a:pPr>
            <a:r>
              <a:rPr lang="en-GB" sz="1500" b="1" dirty="0" smtClean="0">
                <a:latin typeface="Calibri" pitchFamily="34" charset="0"/>
                <a:cs typeface="Calibri" pitchFamily="34" charset="0"/>
              </a:rPr>
              <a:t>M4.1 </a:t>
            </a:r>
            <a:r>
              <a:rPr lang="en-GB" sz="1500" b="1" dirty="0">
                <a:latin typeface="Calibri" pitchFamily="34" charset="0"/>
                <a:cs typeface="Calibri" pitchFamily="34" charset="0"/>
              </a:rPr>
              <a:t>– Task 05 –</a:t>
            </a:r>
            <a:r>
              <a:rPr lang="en-GB" sz="1500" dirty="0">
                <a:latin typeface="Calibri" pitchFamily="34" charset="0"/>
                <a:cs typeface="Calibri" pitchFamily="34" charset="0"/>
              </a:rPr>
              <a:t> </a:t>
            </a:r>
            <a:r>
              <a:rPr lang="en-GB" sz="1500" dirty="0">
                <a:solidFill>
                  <a:schemeClr val="dk1"/>
                </a:solidFill>
                <a:latin typeface="Calibri" pitchFamily="34" charset="0"/>
                <a:cs typeface="Calibri" pitchFamily="34" charset="0"/>
              </a:rPr>
              <a:t>Discuss  the range of methods of gaining feedback, outline their advantages and disadvantages</a:t>
            </a:r>
          </a:p>
          <a:p>
            <a:pPr marL="0" indent="0">
              <a:buNone/>
            </a:pPr>
            <a:r>
              <a:rPr lang="en-GB" sz="1500" b="1" dirty="0">
                <a:solidFill>
                  <a:schemeClr val="dk1"/>
                </a:solidFill>
                <a:latin typeface="Calibri" pitchFamily="34" charset="0"/>
                <a:cs typeface="Calibri" pitchFamily="34" charset="0"/>
              </a:rPr>
              <a:t>M4.1 – Task 06 - </a:t>
            </a:r>
            <a:r>
              <a:rPr lang="en-GB" sz="1500" dirty="0" smtClean="0">
                <a:solidFill>
                  <a:schemeClr val="dk1"/>
                </a:solidFill>
                <a:latin typeface="Calibri" pitchFamily="34" charset="0"/>
                <a:cs typeface="Calibri" pitchFamily="34" charset="0"/>
              </a:rPr>
              <a:t>Justify </a:t>
            </a:r>
            <a:r>
              <a:rPr lang="en-GB" sz="1500" dirty="0">
                <a:solidFill>
                  <a:schemeClr val="dk1"/>
                </a:solidFill>
                <a:latin typeface="Calibri" pitchFamily="34" charset="0"/>
                <a:cs typeface="Calibri" pitchFamily="34" charset="0"/>
              </a:rPr>
              <a:t>your choice of feedback method for your game presentation in terms of Verbal, Listening, Written and Questioning techniques that could be used.</a:t>
            </a:r>
          </a:p>
          <a:p>
            <a:pPr marL="14287" indent="0">
              <a:buNone/>
            </a:pPr>
            <a:r>
              <a:rPr lang="en-GB" sz="1500" b="1" dirty="0" smtClean="0">
                <a:latin typeface="Calibri" pitchFamily="34" charset="0"/>
                <a:cs typeface="Calibri" pitchFamily="34" charset="0"/>
              </a:rPr>
              <a:t>M4.2 </a:t>
            </a:r>
            <a:r>
              <a:rPr lang="en-GB" sz="1500" b="1" dirty="0">
                <a:latin typeface="Calibri" pitchFamily="34" charset="0"/>
                <a:cs typeface="Calibri" pitchFamily="34" charset="0"/>
              </a:rPr>
              <a:t>– Task 07 –</a:t>
            </a:r>
            <a:r>
              <a:rPr lang="en-GB" sz="1500" dirty="0">
                <a:latin typeface="Calibri" pitchFamily="34" charset="0"/>
                <a:cs typeface="Calibri" pitchFamily="34" charset="0"/>
              </a:rPr>
              <a:t> </a:t>
            </a:r>
            <a:r>
              <a:rPr lang="en-GB" sz="1500" dirty="0">
                <a:solidFill>
                  <a:schemeClr val="dk1"/>
                </a:solidFill>
                <a:latin typeface="Calibri" pitchFamily="34" charset="0"/>
                <a:cs typeface="Calibri" pitchFamily="34" charset="0"/>
              </a:rPr>
              <a:t>Discuss  the different Sampling methods of gaining feedback, outline their advantages and disadvantages</a:t>
            </a:r>
          </a:p>
          <a:p>
            <a:pPr marL="14287" indent="0">
              <a:buNone/>
            </a:pPr>
            <a:r>
              <a:rPr lang="en-GB" sz="1500" b="1" dirty="0">
                <a:solidFill>
                  <a:schemeClr val="dk1"/>
                </a:solidFill>
                <a:latin typeface="Calibri" pitchFamily="34" charset="0"/>
                <a:cs typeface="Calibri" pitchFamily="34" charset="0"/>
              </a:rPr>
              <a:t>M4.3 – Task 08 - </a:t>
            </a:r>
            <a:r>
              <a:rPr lang="en-GB" sz="1500" dirty="0">
                <a:solidFill>
                  <a:schemeClr val="dk1"/>
                </a:solidFill>
                <a:latin typeface="Calibri" pitchFamily="34" charset="0"/>
                <a:cs typeface="Calibri" pitchFamily="34" charset="0"/>
              </a:rPr>
              <a:t>Justify your choice of sampling feedback method for your game presentation in terms of Verbal, Listening, Written and Questioning techniques that could be used</a:t>
            </a:r>
            <a:r>
              <a:rPr lang="en-GB" sz="1500" dirty="0" smtClean="0">
                <a:solidFill>
                  <a:schemeClr val="dk1"/>
                </a:solidFill>
                <a:latin typeface="Calibri" pitchFamily="34" charset="0"/>
                <a:cs typeface="Calibri" pitchFamily="34" charset="0"/>
              </a:rPr>
              <a:t>.</a:t>
            </a:r>
            <a:endParaRPr lang="en-GB" sz="1500" dirty="0">
              <a:solidFill>
                <a:schemeClr val="dk1"/>
              </a:solidFill>
              <a:latin typeface="Calibri" pitchFamily="34" charset="0"/>
              <a:cs typeface="Calibri" pitchFamily="34" charset="0"/>
            </a:endParaRPr>
          </a:p>
          <a:p>
            <a:pPr marL="0" indent="0">
              <a:buNone/>
            </a:pPr>
            <a:r>
              <a:rPr lang="en-GB" sz="1500" b="1" dirty="0" smtClean="0">
                <a:solidFill>
                  <a:schemeClr val="dk1"/>
                </a:solidFill>
                <a:latin typeface="Calibri" pitchFamily="34" charset="0"/>
                <a:cs typeface="Calibri" pitchFamily="34" charset="0"/>
              </a:rPr>
              <a:t>M4.4 </a:t>
            </a:r>
            <a:r>
              <a:rPr lang="en-GB" sz="1500" b="1" dirty="0">
                <a:solidFill>
                  <a:schemeClr val="dk1"/>
                </a:solidFill>
                <a:latin typeface="Calibri" pitchFamily="34" charset="0"/>
                <a:cs typeface="Calibri" pitchFamily="34" charset="0"/>
              </a:rPr>
              <a:t>– Task 09 - </a:t>
            </a:r>
            <a:r>
              <a:rPr lang="en-GB" sz="1500" dirty="0">
                <a:latin typeface="Calibri" pitchFamily="34" charset="0"/>
                <a:cs typeface="Calibri" pitchFamily="34" charset="0"/>
              </a:rPr>
              <a:t>Create and complete a Questionnaire in order to g</a:t>
            </a:r>
            <a:r>
              <a:rPr lang="en-GB" sz="1500" dirty="0">
                <a:solidFill>
                  <a:schemeClr val="dk1"/>
                </a:solidFill>
                <a:latin typeface="Calibri" pitchFamily="34" charset="0"/>
                <a:cs typeface="Calibri" pitchFamily="34" charset="0"/>
              </a:rPr>
              <a:t>ain feedback from stakeholders about a game concept, including questions on quality and improvements that could be made.</a:t>
            </a:r>
          </a:p>
          <a:p>
            <a:pPr marL="0" indent="0">
              <a:buNone/>
            </a:pPr>
            <a:r>
              <a:rPr lang="en-GB" sz="1500" b="1" dirty="0" smtClean="0">
                <a:solidFill>
                  <a:schemeClr val="dk1"/>
                </a:solidFill>
                <a:latin typeface="Calibri" pitchFamily="34" charset="0"/>
                <a:cs typeface="Calibri" pitchFamily="34" charset="0"/>
              </a:rPr>
              <a:t>M4.4 </a:t>
            </a:r>
            <a:r>
              <a:rPr lang="en-GB" sz="1500" b="1" dirty="0">
                <a:solidFill>
                  <a:schemeClr val="dk1"/>
                </a:solidFill>
                <a:latin typeface="Calibri" pitchFamily="34" charset="0"/>
                <a:cs typeface="Calibri" pitchFamily="34" charset="0"/>
              </a:rPr>
              <a:t>– Task 10 – </a:t>
            </a:r>
            <a:r>
              <a:rPr lang="en-GB" sz="1500" dirty="0">
                <a:latin typeface="Calibri" pitchFamily="34" charset="0"/>
                <a:cs typeface="Calibri" pitchFamily="34" charset="0"/>
              </a:rPr>
              <a:t>Analyse the responses from the questionnaire, justifying your responses to these in order to negotiate possible improvements</a:t>
            </a:r>
            <a:r>
              <a:rPr lang="en-GB" sz="1500" dirty="0" smtClean="0">
                <a:latin typeface="Calibri" pitchFamily="34" charset="0"/>
                <a:cs typeface="Calibri" pitchFamily="34" charset="0"/>
              </a:rPr>
              <a:t>.</a:t>
            </a:r>
          </a:p>
          <a:p>
            <a:pPr marL="0" indent="0">
              <a:buNone/>
            </a:pPr>
            <a:r>
              <a:rPr lang="en-GB" sz="1500" b="1" dirty="0">
                <a:latin typeface="Calibri" pitchFamily="34" charset="0"/>
                <a:cs typeface="Calibri" pitchFamily="34" charset="0"/>
              </a:rPr>
              <a:t>D4.1 - Task 11 </a:t>
            </a:r>
            <a:r>
              <a:rPr lang="en-GB" sz="1500" dirty="0">
                <a:latin typeface="Calibri" pitchFamily="34" charset="0"/>
                <a:cs typeface="Calibri" pitchFamily="34" charset="0"/>
              </a:rPr>
              <a:t>– Using the feedback and from the users, improve the quality and operation of the game documentation giving detailed evidence of the improvements that are being made, including a justification why these changes were made</a:t>
            </a:r>
            <a:r>
              <a:rPr lang="en-GB" sz="1500" dirty="0" smtClean="0">
                <a:latin typeface="Calibri" pitchFamily="34" charset="0"/>
                <a:cs typeface="Calibri" pitchFamily="34" charset="0"/>
              </a:rPr>
              <a:t>.</a:t>
            </a:r>
            <a:endParaRPr lang="en-GB" sz="1500" dirty="0">
              <a:latin typeface="Calibri" pitchFamily="34" charset="0"/>
              <a:cs typeface="Calibri" pitchFamily="34" charset="0"/>
            </a:endParaRPr>
          </a:p>
        </p:txBody>
      </p:sp>
      <p:sp>
        <p:nvSpPr>
          <p:cNvPr id="17" name="Title 2"/>
          <p:cNvSpPr>
            <a:spLocks noGrp="1"/>
          </p:cNvSpPr>
          <p:nvPr>
            <p:ph type="title"/>
          </p:nvPr>
        </p:nvSpPr>
        <p:spPr>
          <a:xfrm>
            <a:off x="230832" y="116632"/>
            <a:ext cx="8733656" cy="648072"/>
          </a:xfrm>
        </p:spPr>
        <p:txBody>
          <a:bodyPr>
            <a:noAutofit/>
          </a:bodyPr>
          <a:lstStyle/>
          <a:p>
            <a:r>
              <a:rPr lang="en-GB" smtClean="0"/>
              <a:t>LO4 </a:t>
            </a:r>
            <a:r>
              <a:rPr lang="en-GB" dirty="0" smtClean="0"/>
              <a:t>- Assessment </a:t>
            </a:r>
            <a:r>
              <a:rPr lang="en-GB" dirty="0"/>
              <a:t>Task </a:t>
            </a:r>
            <a:r>
              <a:rPr lang="en-GB" dirty="0" smtClean="0"/>
              <a:t>List</a:t>
            </a:r>
            <a:endParaRPr lang="en-GB" sz="36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4784162"/>
              </p:ext>
            </p:extLst>
          </p:nvPr>
        </p:nvGraphicFramePr>
        <p:xfrm>
          <a:off x="179512" y="836712"/>
          <a:ext cx="8784976" cy="5608320"/>
        </p:xfrm>
        <a:graphic>
          <a:graphicData uri="http://schemas.openxmlformats.org/drawingml/2006/table">
            <a:tbl>
              <a:tblPr firstRow="1" bandRow="1">
                <a:tableStyleId>{5C22544A-7EE6-4342-B048-85BDC9FD1C3A}</a:tableStyleId>
              </a:tblPr>
              <a:tblGrid>
                <a:gridCol w="432043"/>
                <a:gridCol w="1656189"/>
                <a:gridCol w="432048"/>
                <a:gridCol w="2016224"/>
                <a:gridCol w="2016224"/>
                <a:gridCol w="2232248"/>
              </a:tblGrid>
              <a:tr h="1061281">
                <a:tc gridSpan="2">
                  <a:txBody>
                    <a:bodyPr/>
                    <a:lstStyle/>
                    <a:p>
                      <a:r>
                        <a:rPr kumimoji="0" lang="en-GB" sz="1300" u="none" strike="noStrike" kern="1200" baseline="0" dirty="0" smtClean="0"/>
                        <a:t>Learning Outcome (LO) </a:t>
                      </a:r>
                    </a:p>
                    <a:p>
                      <a:r>
                        <a:rPr kumimoji="0" lang="en-GB" sz="1300" u="none" strike="noStrike" kern="1200" baseline="0" dirty="0" smtClean="0"/>
                        <a:t>The learner will:</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300" u="none" strike="noStrike" kern="1200" baseline="0" dirty="0" smtClean="0"/>
                        <a:t>Pass </a:t>
                      </a:r>
                    </a:p>
                    <a:p>
                      <a:r>
                        <a:rPr kumimoji="0" lang="en-GB" sz="1300" u="none" strike="noStrike" kern="1200" baseline="0" dirty="0" smtClean="0"/>
                        <a:t>The assessment criteria are the pass requirements for this unit. </a:t>
                      </a:r>
                    </a:p>
                    <a:p>
                      <a:r>
                        <a:rPr kumimoji="0" lang="en-GB" sz="1300" u="none" strike="noStrike" kern="1200" baseline="0" dirty="0" smtClean="0"/>
                        <a:t>The learner can: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a:txBody>
                    <a:bodyPr/>
                    <a:lstStyle/>
                    <a:p>
                      <a:r>
                        <a:rPr kumimoji="0" lang="en-GB" sz="1300" u="none" strike="noStrike" kern="1200" baseline="0" dirty="0" smtClean="0"/>
                        <a:t>Merit </a:t>
                      </a:r>
                    </a:p>
                    <a:p>
                      <a:r>
                        <a:rPr kumimoji="0" lang="en-GB" sz="1300" u="none" strike="noStrike" kern="1200" baseline="0" dirty="0" smtClean="0"/>
                        <a:t>For merit the evidence must show that, in addition to the pass criteria, the learner is able to: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a:txBody>
                    <a:bodyPr/>
                    <a:lstStyle/>
                    <a:p>
                      <a:r>
                        <a:rPr kumimoji="0" lang="en-GB" sz="1300" u="none" strike="noStrike" kern="1200" baseline="0" dirty="0" smtClean="0"/>
                        <a:t>Distinction </a:t>
                      </a:r>
                    </a:p>
                    <a:p>
                      <a:r>
                        <a:rPr kumimoji="0" lang="en-GB" sz="1300" u="none" strike="noStrike" kern="1200" baseline="0" dirty="0" smtClean="0"/>
                        <a:t>For distinction the evidence must show that, in addition to the pass and merit criteria, the learner is able to: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r>
              <a:tr h="890459">
                <a:tc>
                  <a:txBody>
                    <a:bodyPr/>
                    <a:lstStyle/>
                    <a:p>
                      <a:r>
                        <a:rPr lang="en-GB" sz="1300" dirty="0" smtClean="0"/>
                        <a:t>1</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Understand the principles of game design</a:t>
                      </a:r>
                    </a:p>
                  </a:txBody>
                  <a:tcPr/>
                </a:tc>
                <a:tc>
                  <a:txBody>
                    <a:bodyPr/>
                    <a:lstStyle/>
                    <a:p>
                      <a:r>
                        <a:rPr lang="en-GB" sz="1300" dirty="0" smtClean="0"/>
                        <a:t>P1</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Describe visual style and elements of gameplay used in game design with some appropriate use of subject terminology </a:t>
                      </a:r>
                    </a:p>
                  </a:txBody>
                  <a:tcPr/>
                </a:tc>
                <a:tc>
                  <a:txBody>
                    <a:bodyPr/>
                    <a:lstStyle/>
                    <a:p>
                      <a:r>
                        <a:rPr kumimoji="0" lang="en-GB" sz="1300" b="0" i="0" u="none" strike="noStrike" kern="1200" baseline="0" dirty="0" smtClean="0">
                          <a:solidFill>
                            <a:schemeClr val="dk1"/>
                          </a:solidFill>
                          <a:latin typeface="+mn-lt"/>
                          <a:ea typeface="+mn-ea"/>
                          <a:cs typeface="+mn-cs"/>
                        </a:rPr>
                        <a:t>M1 Describe the history of computer gaming with regard to different genres of game play</a:t>
                      </a:r>
                    </a:p>
                  </a:txBody>
                  <a:tcPr/>
                </a:tc>
                <a:tc>
                  <a:txBody>
                    <a:bodyPr/>
                    <a:lstStyle/>
                    <a:p>
                      <a:r>
                        <a:rPr kumimoji="0" lang="en-GB" sz="1300" b="0" i="0" u="none" strike="noStrike" kern="1200" baseline="0" dirty="0" smtClean="0">
                          <a:solidFill>
                            <a:schemeClr val="dk1"/>
                          </a:solidFill>
                          <a:latin typeface="+mn-lt"/>
                          <a:ea typeface="+mn-ea"/>
                          <a:cs typeface="+mn-cs"/>
                        </a:rPr>
                        <a:t>D1 Critically evaluate the use of expansion packs in game design</a:t>
                      </a:r>
                    </a:p>
                  </a:txBody>
                  <a:tcPr/>
                </a:tc>
              </a:tr>
              <a:tr h="843488">
                <a:tc>
                  <a:txBody>
                    <a:bodyPr/>
                    <a:lstStyle/>
                    <a:p>
                      <a:r>
                        <a:rPr lang="en-GB" sz="1300" dirty="0" smtClean="0"/>
                        <a:t>2</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Be able to generate ideas for a game concept 	</a:t>
                      </a:r>
                    </a:p>
                  </a:txBody>
                  <a:tcPr/>
                </a:tc>
                <a:tc>
                  <a:txBody>
                    <a:bodyPr/>
                    <a:lstStyle/>
                    <a:p>
                      <a:r>
                        <a:rPr lang="en-GB" sz="1300" dirty="0" smtClean="0"/>
                        <a:t>P2</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Generate outline ideas for a game concept working within appropriate conventions </a:t>
                      </a:r>
                    </a:p>
                  </a:txBody>
                  <a:tcPr/>
                </a:tc>
                <a:tc>
                  <a:txBody>
                    <a:bodyPr/>
                    <a:lstStyle/>
                    <a:p>
                      <a:r>
                        <a:rPr kumimoji="0" lang="en-GB" sz="1300" b="0" i="0" u="none" strike="noStrike" kern="1200" baseline="0" dirty="0" smtClean="0">
                          <a:solidFill>
                            <a:schemeClr val="dk1"/>
                          </a:solidFill>
                          <a:latin typeface="+mn-lt"/>
                          <a:ea typeface="+mn-ea"/>
                          <a:cs typeface="+mn-cs"/>
                        </a:rPr>
                        <a:t>M2 Generate a detailed plan for a game concept</a:t>
                      </a:r>
                    </a:p>
                  </a:txBody>
                  <a:tcPr/>
                </a:tc>
                <a:tc>
                  <a:txBody>
                    <a:bodyPr/>
                    <a:lstStyle/>
                    <a:p>
                      <a:r>
                        <a:rPr kumimoji="0" lang="en-GB" sz="1300" b="0" i="0" u="none" strike="noStrike" kern="1200" baseline="0" dirty="0" smtClean="0">
                          <a:solidFill>
                            <a:schemeClr val="dk1"/>
                          </a:solidFill>
                          <a:latin typeface="+mn-lt"/>
                          <a:ea typeface="+mn-ea"/>
                          <a:cs typeface="+mn-cs"/>
                        </a:rPr>
                        <a:t>D2 Generate ideas for an expansion pack for a game concept 	</a:t>
                      </a:r>
                    </a:p>
                    <a:p>
                      <a:endParaRPr kumimoji="0" lang="en-GB" sz="1300" b="0" i="0" u="none" strike="noStrike" kern="1200" baseline="0" dirty="0" smtClean="0">
                        <a:solidFill>
                          <a:schemeClr val="dk1"/>
                        </a:solidFill>
                        <a:latin typeface="Arial" pitchFamily="34" charset="0"/>
                        <a:ea typeface="+mn-ea"/>
                        <a:cs typeface="Arial" pitchFamily="34" charset="0"/>
                      </a:endParaRPr>
                    </a:p>
                  </a:txBody>
                  <a:tcPr/>
                </a:tc>
              </a:tr>
              <a:tr h="648072">
                <a:tc>
                  <a:txBody>
                    <a:bodyPr/>
                    <a:lstStyle/>
                    <a:p>
                      <a:r>
                        <a:rPr lang="en-GB" sz="1300" dirty="0" smtClean="0"/>
                        <a:t>3</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Be able to prepare game design documentation</a:t>
                      </a:r>
                    </a:p>
                  </a:txBody>
                  <a:tcPr/>
                </a:tc>
                <a:tc>
                  <a:txBody>
                    <a:bodyPr/>
                    <a:lstStyle/>
                    <a:p>
                      <a:r>
                        <a:rPr lang="en-GB" sz="1300" dirty="0" smtClean="0"/>
                        <a:t>P3</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Prepare design documents for a game with some assistance</a:t>
                      </a:r>
                    </a:p>
                  </a:txBody>
                  <a:tcPr/>
                </a:tc>
                <a:tc>
                  <a:txBody>
                    <a:bodyPr/>
                    <a:lstStyle/>
                    <a:p>
                      <a:r>
                        <a:rPr kumimoji="0" lang="en-GB" sz="1300" b="0" i="0" u="none" strike="noStrike" kern="1200" baseline="0" dirty="0" smtClean="0">
                          <a:solidFill>
                            <a:schemeClr val="dk1"/>
                          </a:solidFill>
                          <a:latin typeface="+mn-lt"/>
                          <a:ea typeface="+mn-ea"/>
                          <a:cs typeface="+mn-cs"/>
                        </a:rPr>
                        <a:t>M3 Create a project plan for the development of the game concept</a:t>
                      </a:r>
                    </a:p>
                  </a:txBody>
                  <a:tcPr/>
                </a:tc>
                <a:tc>
                  <a:txBody>
                    <a:bodyPr/>
                    <a:lstStyle/>
                    <a:p>
                      <a:r>
                        <a:rPr kumimoji="0" lang="en-GB" sz="1300" b="0" i="0" u="none" strike="noStrike" kern="1200" baseline="0" dirty="0" smtClean="0">
                          <a:solidFill>
                            <a:schemeClr val="dk1"/>
                          </a:solidFill>
                          <a:latin typeface="+mn-lt"/>
                          <a:ea typeface="+mn-ea"/>
                          <a:cs typeface="+mn-cs"/>
                        </a:rPr>
                        <a:t>D3 Evaluate the importance of creating a high concept game document</a:t>
                      </a:r>
                    </a:p>
                  </a:txBody>
                  <a:tcPr/>
                </a:tc>
              </a:tr>
              <a:tr h="930304">
                <a:tc>
                  <a:txBody>
                    <a:bodyPr/>
                    <a:lstStyle/>
                    <a:p>
                      <a:r>
                        <a:rPr lang="en-GB" sz="1300" dirty="0" smtClean="0"/>
                        <a:t>4</a:t>
                      </a:r>
                      <a:endParaRPr lang="en-GB" sz="1300" dirty="0">
                        <a:latin typeface="Arial" pitchFamily="34" charset="0"/>
                        <a:cs typeface="Arial"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Be able to present a game concept to stake holders</a:t>
                      </a:r>
                    </a:p>
                  </a:txBody>
                  <a:tcPr>
                    <a:solidFill>
                      <a:srgbClr val="FFC000"/>
                    </a:solidFill>
                  </a:tcPr>
                </a:tc>
                <a:tc>
                  <a:txBody>
                    <a:bodyPr/>
                    <a:lstStyle/>
                    <a:p>
                      <a:r>
                        <a:rPr lang="en-GB" sz="1300" dirty="0" smtClean="0"/>
                        <a:t>P4</a:t>
                      </a:r>
                      <a:endParaRPr lang="en-GB" sz="1300" dirty="0">
                        <a:latin typeface="Arial" pitchFamily="34" charset="0"/>
                        <a:cs typeface="Arial"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Present a game concept to stakeholders with some appropriate use of subject terminology</a:t>
                      </a: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M4 Gain feedback from stakeholders about a game concept</a:t>
                      </a: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D4 Improve a game concept based on feedback received from stakeholders</a:t>
                      </a:r>
                    </a:p>
                  </a:txBody>
                  <a:tcPr>
                    <a:solidFill>
                      <a:srgbClr val="FFC000"/>
                    </a:solidFill>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LO4 -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544616"/>
          </a:xfrm>
        </p:spPr>
        <p:txBody>
          <a:bodyPr>
            <a:noAutofit/>
          </a:bodyPr>
          <a:lstStyle/>
          <a:p>
            <a:pPr marL="109728" indent="0">
              <a:buNone/>
            </a:pPr>
            <a:r>
              <a:rPr lang="en-GB" sz="2000" b="1" dirty="0" smtClean="0">
                <a:latin typeface="Calibri" pitchFamily="34" charset="0"/>
                <a:cs typeface="Calibri" pitchFamily="34" charset="0"/>
              </a:rPr>
              <a:t>Assessment Criteria P4</a:t>
            </a:r>
          </a:p>
          <a:p>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should present their game concept to stakeholders with some appropriate use of subject terminology. They should use the most suitable presentation method and style for the game concept. They should evidence this through their presentation which could be recorded, or supported by a witness statement. </a:t>
            </a:r>
          </a:p>
          <a:p>
            <a:pPr marL="109728" indent="0">
              <a:buNone/>
            </a:pPr>
            <a:r>
              <a:rPr lang="en-GB" sz="2000" b="1" dirty="0">
                <a:latin typeface="Calibri" pitchFamily="34" charset="0"/>
                <a:cs typeface="Calibri" pitchFamily="34" charset="0"/>
              </a:rPr>
              <a:t>Assessment Criteria </a:t>
            </a:r>
            <a:r>
              <a:rPr lang="en-GB" sz="2000" b="1" dirty="0" smtClean="0">
                <a:latin typeface="Calibri" pitchFamily="34" charset="0"/>
                <a:cs typeface="Calibri" pitchFamily="34" charset="0"/>
              </a:rPr>
              <a:t>M4</a:t>
            </a:r>
            <a:endParaRPr lang="en-GB" sz="2000" b="1" dirty="0">
              <a:latin typeface="Calibri" pitchFamily="34" charset="0"/>
              <a:cs typeface="Calibri" pitchFamily="34" charset="0"/>
            </a:endParaRPr>
          </a:p>
          <a:p>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must gain feedback from stakeholders about a game concept; this could be an extension of P4. They must include the feedback gained from stakeholders </a:t>
            </a:r>
          </a:p>
          <a:p>
            <a:pPr marL="109728" indent="0">
              <a:buNone/>
            </a:pPr>
            <a:r>
              <a:rPr lang="en-GB" sz="2000" b="1" dirty="0">
                <a:latin typeface="Calibri" pitchFamily="34" charset="0"/>
                <a:cs typeface="Calibri" pitchFamily="34" charset="0"/>
              </a:rPr>
              <a:t>Assessment Criteria </a:t>
            </a:r>
            <a:r>
              <a:rPr lang="en-GB" sz="2000" b="1" dirty="0" smtClean="0">
                <a:latin typeface="Calibri" pitchFamily="34" charset="0"/>
                <a:cs typeface="Calibri" pitchFamily="34" charset="0"/>
              </a:rPr>
              <a:t>D4</a:t>
            </a:r>
            <a:endParaRPr lang="en-GB" sz="2000" b="1" dirty="0">
              <a:latin typeface="Calibri" pitchFamily="34" charset="0"/>
              <a:cs typeface="Calibri" pitchFamily="34" charset="0"/>
            </a:endParaRPr>
          </a:p>
          <a:p>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must improve a game concept based on feedback received from stakeholders; this could be an extension of M4. Evidence could include a collation of the feedback and a description of the improvements made following this – this would be evidenced through the revised game concept. 	</a:t>
            </a:r>
          </a:p>
        </p:txBody>
      </p:sp>
      <p:sp>
        <p:nvSpPr>
          <p:cNvPr id="3" name="Title 2"/>
          <p:cNvSpPr>
            <a:spLocks noGrp="1"/>
          </p:cNvSpPr>
          <p:nvPr>
            <p:ph type="title"/>
          </p:nvPr>
        </p:nvSpPr>
        <p:spPr>
          <a:xfrm>
            <a:off x="446856" y="116632"/>
            <a:ext cx="8229600" cy="720080"/>
          </a:xfrm>
        </p:spPr>
        <p:txBody>
          <a:bodyPr>
            <a:normAutofit/>
          </a:bodyPr>
          <a:lstStyle/>
          <a:p>
            <a:r>
              <a:rPr lang="en-GB" sz="3200" dirty="0" smtClean="0"/>
              <a:t>Assessment Criteria P4, M4 and D4</a:t>
            </a:r>
            <a:endParaRPr lang="en-GB"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3"/>
            <a:ext cx="8784976" cy="5616624"/>
          </a:xfrm>
        </p:spPr>
        <p:txBody>
          <a:bodyPr>
            <a:noAutofit/>
          </a:bodyPr>
          <a:lstStyle/>
          <a:p>
            <a:r>
              <a:rPr lang="en-GB" sz="2000" dirty="0"/>
              <a:t>Learners should be taught how to present an idea,- they may be shown pitches from Dragons Den and The Apprentice (both good and bad) as examples. The group may watch an individual pitch and then feedback on what is good and what can be improved in the pitch. Learners could listen to good orators from radio broadcasts in order to understand the importance of verbal communication, including listening and questioning techniques. Learners should be taught how to use technology to present e.g. constructing a good electronic presentation, but equally must understand how to present without the use of technology. Learners should be taught how to gain feedback which may be from understanding how to construct a questionnaire, opinion poll, or interview. Learners could practice this by gathering feedback on a game that they play (they should be encouraged to use differing samples in terms of age, gender, regular verses casual gamers).They should be taught how to collate and analyse feedback in order to be able to make improvements</a:t>
            </a:r>
            <a:r>
              <a:rPr lang="en-GB" sz="2000" dirty="0" smtClean="0"/>
              <a:t>.</a:t>
            </a:r>
          </a:p>
          <a:p>
            <a:r>
              <a:rPr lang="en-GB" sz="2000" dirty="0" smtClean="0"/>
              <a:t> 	</a:t>
            </a:r>
            <a:endParaRPr lang="en-GB" sz="2000" dirty="0"/>
          </a:p>
        </p:txBody>
      </p:sp>
      <p:sp>
        <p:nvSpPr>
          <p:cNvPr id="3" name="Title 2"/>
          <p:cNvSpPr>
            <a:spLocks noGrp="1"/>
          </p:cNvSpPr>
          <p:nvPr>
            <p:ph type="title"/>
          </p:nvPr>
        </p:nvSpPr>
        <p:spPr>
          <a:xfrm>
            <a:off x="230832" y="116632"/>
            <a:ext cx="8733656" cy="576064"/>
          </a:xfrm>
        </p:spPr>
        <p:txBody>
          <a:bodyPr>
            <a:noAutofit/>
          </a:bodyPr>
          <a:lstStyle/>
          <a:p>
            <a:r>
              <a:rPr lang="en-GB" sz="2300" dirty="0" smtClean="0"/>
              <a:t>LO4 </a:t>
            </a:r>
            <a:r>
              <a:rPr lang="en-GB" sz="2300" dirty="0"/>
              <a:t>- Be able to present a game concept to stake holders</a:t>
            </a:r>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784976" cy="4680520"/>
          </a:xfrm>
        </p:spPr>
        <p:txBody>
          <a:bodyPr>
            <a:normAutofit fontScale="92500" lnSpcReduction="20000"/>
          </a:bodyPr>
          <a:lstStyle/>
          <a:p>
            <a:pPr marL="255588" indent="-255588"/>
            <a:r>
              <a:rPr lang="en-GB" sz="2100" dirty="0" smtClean="0">
                <a:latin typeface="Calibri" pitchFamily="34" charset="0"/>
                <a:cs typeface="Calibri" pitchFamily="34" charset="0"/>
              </a:rPr>
              <a:t>Presentation skills are important to learn, you learnt these in Unit 01, even with the best presentation in the world, if the audience is not interested because you are not interesting, then the pitch can still fail. Think of the Powerpoint presentations you have seen in the past, think of the similarities, the blends, the transitions, the amount of text per slide, the speaker, the way it is delivered, the quality vs. the entertainment value of the content. There are 3 things that influence the way a pitch is made, 3 things you as a presenter can control:</a:t>
            </a:r>
          </a:p>
          <a:p>
            <a:pPr marL="525463" lvl="1"/>
            <a:r>
              <a:rPr lang="en-GB" sz="2100" b="1" dirty="0" smtClean="0">
                <a:latin typeface="Calibri" pitchFamily="34" charset="0"/>
                <a:cs typeface="Calibri" pitchFamily="34" charset="0"/>
              </a:rPr>
              <a:t>Audio </a:t>
            </a:r>
            <a:r>
              <a:rPr lang="en-GB" sz="2100" b="1" dirty="0">
                <a:latin typeface="Calibri" pitchFamily="34" charset="0"/>
                <a:cs typeface="Calibri" pitchFamily="34" charset="0"/>
              </a:rPr>
              <a:t>visual skills</a:t>
            </a:r>
            <a:r>
              <a:rPr lang="en-GB" sz="2100" dirty="0">
                <a:latin typeface="Calibri" pitchFamily="34" charset="0"/>
                <a:cs typeface="Calibri" pitchFamily="34" charset="0"/>
              </a:rPr>
              <a:t> </a:t>
            </a:r>
            <a:r>
              <a:rPr lang="en-GB" sz="2100" dirty="0" smtClean="0">
                <a:latin typeface="Calibri" pitchFamily="34" charset="0"/>
                <a:cs typeface="Calibri" pitchFamily="34" charset="0"/>
              </a:rPr>
              <a:t>– What is on the slides, what is on the poster, what is said and what is left to the imagination.</a:t>
            </a:r>
            <a:endParaRPr lang="en-GB" sz="2100" dirty="0">
              <a:latin typeface="Calibri" pitchFamily="34" charset="0"/>
              <a:cs typeface="Calibri" pitchFamily="34" charset="0"/>
            </a:endParaRPr>
          </a:p>
          <a:p>
            <a:pPr marL="525463" lvl="1"/>
            <a:r>
              <a:rPr lang="en-GB" sz="2100" b="1" dirty="0" smtClean="0">
                <a:latin typeface="Calibri" pitchFamily="34" charset="0"/>
                <a:cs typeface="Calibri" pitchFamily="34" charset="0"/>
              </a:rPr>
              <a:t>Clarity </a:t>
            </a:r>
            <a:r>
              <a:rPr lang="en-GB" sz="2100" b="1" dirty="0">
                <a:latin typeface="Calibri" pitchFamily="34" charset="0"/>
                <a:cs typeface="Calibri" pitchFamily="34" charset="0"/>
              </a:rPr>
              <a:t>of speech</a:t>
            </a:r>
            <a:r>
              <a:rPr lang="en-GB" sz="2100" dirty="0">
                <a:latin typeface="Calibri" pitchFamily="34" charset="0"/>
                <a:cs typeface="Calibri" pitchFamily="34" charset="0"/>
              </a:rPr>
              <a:t> </a:t>
            </a:r>
            <a:r>
              <a:rPr lang="en-GB" sz="2100" dirty="0" smtClean="0">
                <a:latin typeface="Calibri" pitchFamily="34" charset="0"/>
                <a:cs typeface="Calibri" pitchFamily="34" charset="0"/>
              </a:rPr>
              <a:t>– How clear the speaker is, do they intone, do they annunciate, are they droll, hesitant, stammering, do they know what they are talking about or reading from a cue card. It is all about confidence.</a:t>
            </a:r>
            <a:endParaRPr lang="en-GB" sz="2100" dirty="0">
              <a:latin typeface="Calibri" pitchFamily="34" charset="0"/>
              <a:cs typeface="Calibri" pitchFamily="34" charset="0"/>
            </a:endParaRPr>
          </a:p>
          <a:p>
            <a:pPr marL="525463" lvl="1"/>
            <a:r>
              <a:rPr lang="en-GB" sz="2100" b="1" dirty="0" smtClean="0">
                <a:latin typeface="Calibri" pitchFamily="34" charset="0"/>
                <a:cs typeface="Calibri" pitchFamily="34" charset="0"/>
              </a:rPr>
              <a:t>Body </a:t>
            </a:r>
            <a:r>
              <a:rPr lang="en-GB" sz="2100" b="1" dirty="0">
                <a:latin typeface="Calibri" pitchFamily="34" charset="0"/>
                <a:cs typeface="Calibri" pitchFamily="34" charset="0"/>
              </a:rPr>
              <a:t>language</a:t>
            </a:r>
            <a:r>
              <a:rPr lang="en-GB" sz="2100" dirty="0">
                <a:latin typeface="Calibri" pitchFamily="34" charset="0"/>
                <a:cs typeface="Calibri" pitchFamily="34" charset="0"/>
              </a:rPr>
              <a:t> </a:t>
            </a:r>
            <a:r>
              <a:rPr lang="en-GB" sz="2100" dirty="0" smtClean="0">
                <a:latin typeface="Calibri" pitchFamily="34" charset="0"/>
                <a:cs typeface="Calibri" pitchFamily="34" charset="0"/>
              </a:rPr>
              <a:t>– Does the speaker just stand there or do they exaggerate, do they emphasise with body movements, make gestures that enforce the product, hand grips, pleading, the way they stand, do they lead the questions or inspire questions.</a:t>
            </a:r>
          </a:p>
          <a:p>
            <a:pPr marL="0" lvl="1" indent="0">
              <a:buNone/>
            </a:pPr>
            <a:r>
              <a:rPr lang="en-GB" sz="2100" b="1" dirty="0">
                <a:latin typeface="Calibri" pitchFamily="34" charset="0"/>
                <a:cs typeface="Calibri" pitchFamily="34" charset="0"/>
              </a:rPr>
              <a:t>P4.1 – Task </a:t>
            </a:r>
            <a:r>
              <a:rPr lang="en-GB" sz="2100" b="1" dirty="0" smtClean="0">
                <a:latin typeface="Calibri" pitchFamily="34" charset="0"/>
                <a:cs typeface="Calibri" pitchFamily="34" charset="0"/>
              </a:rPr>
              <a:t>01 </a:t>
            </a:r>
            <a:r>
              <a:rPr lang="en-GB" sz="2100" dirty="0">
                <a:latin typeface="Calibri" pitchFamily="34" charset="0"/>
                <a:cs typeface="Calibri" pitchFamily="34" charset="0"/>
              </a:rPr>
              <a:t>– Review the 4 presentation pitches and comment on the </a:t>
            </a:r>
            <a:r>
              <a:rPr lang="en-GB" sz="2100" b="1" dirty="0">
                <a:latin typeface="Calibri" pitchFamily="34" charset="0"/>
                <a:cs typeface="Calibri" pitchFamily="34" charset="0"/>
              </a:rPr>
              <a:t>Audio and Visual Skills, Clarity of Speech </a:t>
            </a:r>
            <a:r>
              <a:rPr lang="en-GB" sz="2100" dirty="0">
                <a:latin typeface="Calibri" pitchFamily="34" charset="0"/>
                <a:cs typeface="Calibri" pitchFamily="34" charset="0"/>
              </a:rPr>
              <a:t>and</a:t>
            </a:r>
            <a:r>
              <a:rPr lang="en-GB" sz="2100" b="1" dirty="0">
                <a:latin typeface="Calibri" pitchFamily="34" charset="0"/>
                <a:cs typeface="Calibri" pitchFamily="34" charset="0"/>
              </a:rPr>
              <a:t> Body Language </a:t>
            </a:r>
            <a:r>
              <a:rPr lang="en-GB" sz="2100" dirty="0">
                <a:latin typeface="Calibri" pitchFamily="34" charset="0"/>
                <a:cs typeface="Calibri" pitchFamily="34" charset="0"/>
              </a:rPr>
              <a:t>used</a:t>
            </a:r>
            <a:r>
              <a:rPr lang="en-GB" sz="2100" dirty="0" smtClean="0">
                <a:latin typeface="Calibri" pitchFamily="34" charset="0"/>
                <a:cs typeface="Calibri" pitchFamily="34" charset="0"/>
              </a:rPr>
              <a:t>.</a:t>
            </a:r>
            <a:endParaRPr lang="en-GB" sz="2100" dirty="0">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160801306"/>
              </p:ext>
            </p:extLst>
          </p:nvPr>
        </p:nvGraphicFramePr>
        <p:xfrm>
          <a:off x="323528" y="5589240"/>
          <a:ext cx="8568952" cy="741680"/>
        </p:xfrm>
        <a:graphic>
          <a:graphicData uri="http://schemas.openxmlformats.org/drawingml/2006/table">
            <a:tbl>
              <a:tblPr firstRow="1" bandRow="1">
                <a:tableStyleId>{5C22544A-7EE6-4342-B048-85BDC9FD1C3A}</a:tableStyleId>
              </a:tblPr>
              <a:tblGrid>
                <a:gridCol w="2142238"/>
                <a:gridCol w="2142238"/>
                <a:gridCol w="2142238"/>
                <a:gridCol w="2142238"/>
              </a:tblGrid>
              <a:tr h="370840">
                <a:tc gridSpan="2">
                  <a:txBody>
                    <a:bodyPr/>
                    <a:lstStyle/>
                    <a:p>
                      <a:pPr algn="ctr"/>
                      <a:r>
                        <a:rPr lang="en-GB" dirty="0" smtClean="0"/>
                        <a:t>Dragons</a:t>
                      </a:r>
                      <a:r>
                        <a:rPr lang="en-GB" baseline="0" dirty="0" smtClean="0"/>
                        <a:t> Den</a:t>
                      </a:r>
                      <a:endParaRPr lang="en-GB" dirty="0"/>
                    </a:p>
                  </a:txBody>
                  <a:tcPr/>
                </a:tc>
                <a:tc hMerge="1">
                  <a:txBody>
                    <a:bodyPr/>
                    <a:lstStyle/>
                    <a:p>
                      <a:endParaRPr lang="en-GB" dirty="0"/>
                    </a:p>
                  </a:txBody>
                  <a:tcPr/>
                </a:tc>
                <a:tc gridSpan="2">
                  <a:txBody>
                    <a:bodyPr/>
                    <a:lstStyle/>
                    <a:p>
                      <a:pPr algn="ctr"/>
                      <a:r>
                        <a:rPr lang="en-GB" dirty="0" smtClean="0"/>
                        <a:t>Apprentice</a:t>
                      </a:r>
                      <a:endParaRPr lang="en-GB" dirty="0"/>
                    </a:p>
                  </a:txBody>
                  <a:tcPr/>
                </a:tc>
                <a:tc hMerge="1">
                  <a:txBody>
                    <a:bodyPr/>
                    <a:lstStyle/>
                    <a:p>
                      <a:endParaRPr lang="en-GB" dirty="0"/>
                    </a:p>
                  </a:txBody>
                  <a:tcPr/>
                </a:tc>
              </a:tr>
              <a:tr h="370840">
                <a:tc>
                  <a:txBody>
                    <a:bodyPr/>
                    <a:lstStyle/>
                    <a:p>
                      <a:pPr algn="ctr"/>
                      <a:r>
                        <a:rPr lang="en-GB" sz="1600" dirty="0" smtClean="0"/>
                        <a:t>Good Presentation</a:t>
                      </a:r>
                      <a:endParaRPr lang="en-GB" sz="1600" dirty="0"/>
                    </a:p>
                  </a:txBody>
                  <a:tcPr/>
                </a:tc>
                <a:tc>
                  <a:txBody>
                    <a:bodyPr/>
                    <a:lstStyle/>
                    <a:p>
                      <a:pPr algn="ctr"/>
                      <a:r>
                        <a:rPr lang="en-GB" sz="1600" dirty="0" smtClean="0"/>
                        <a:t>Bad Presentation</a:t>
                      </a:r>
                      <a:endParaRPr lang="en-GB" sz="1600" dirty="0"/>
                    </a:p>
                  </a:txBody>
                  <a:tcPr/>
                </a:tc>
                <a:tc>
                  <a:txBody>
                    <a:bodyPr/>
                    <a:lstStyle/>
                    <a:p>
                      <a:pPr algn="ctr"/>
                      <a:r>
                        <a:rPr lang="en-GB" sz="1600" dirty="0" smtClean="0"/>
                        <a:t>Good Presentation</a:t>
                      </a:r>
                      <a:endParaRPr lang="en-GB" sz="1600" dirty="0"/>
                    </a:p>
                  </a:txBody>
                  <a:tcPr/>
                </a:tc>
                <a:tc>
                  <a:txBody>
                    <a:bodyPr/>
                    <a:lstStyle/>
                    <a:p>
                      <a:pPr algn="ctr"/>
                      <a:r>
                        <a:rPr lang="en-GB" sz="1600" dirty="0" smtClean="0"/>
                        <a:t>Bad presentation</a:t>
                      </a:r>
                      <a:endParaRPr lang="en-GB" sz="1600" dirty="0"/>
                    </a:p>
                  </a:txBody>
                  <a:tcPr/>
                </a:tc>
              </a:tr>
            </a:tbl>
          </a:graphicData>
        </a:graphic>
      </p:graphicFrame>
      <p:sp>
        <p:nvSpPr>
          <p:cNvPr id="6" name="Title 2"/>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P4.1 - Be able to present a game concept to stake holders - Style</a:t>
            </a:r>
            <a:endParaRPr lang="en-GB" sz="2000" dirty="0"/>
          </a:p>
        </p:txBody>
      </p:sp>
    </p:spTree>
    <p:extLst>
      <p:ext uri="{BB962C8B-B14F-4D97-AF65-F5344CB8AC3E}">
        <p14:creationId xmlns:p14="http://schemas.microsoft.com/office/powerpoint/2010/main" val="22483516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784976" cy="4968552"/>
          </a:xfrm>
        </p:spPr>
        <p:txBody>
          <a:bodyPr>
            <a:normAutofit fontScale="85000" lnSpcReduction="20000"/>
          </a:bodyPr>
          <a:lstStyle/>
          <a:p>
            <a:pPr marL="255588" indent="-255588"/>
            <a:r>
              <a:rPr lang="en-GB" sz="2100" dirty="0" smtClean="0">
                <a:latin typeface="Calibri" pitchFamily="34" charset="0"/>
                <a:cs typeface="Calibri" pitchFamily="34" charset="0"/>
              </a:rPr>
              <a:t>We are used to Powerpoint, but is this the best method of presenting information. If it is two or three people then a discussion would be better, if we are demonstrating a practical task then a product demonstration would be better, if there a thousands of people would a Powerpoint be better. How large of an audience can an interview be viable for.</a:t>
            </a:r>
          </a:p>
          <a:p>
            <a:pPr marL="255588" indent="-255588"/>
            <a:r>
              <a:rPr lang="en-GB" sz="2100" dirty="0" smtClean="0">
                <a:latin typeface="Calibri" pitchFamily="34" charset="0"/>
                <a:cs typeface="Calibri" pitchFamily="34" charset="0"/>
              </a:rPr>
              <a:t>Powerpoint – Slides, transitions, inclusion of video, sounds, animations, used with notes. Presented to a classroom, at a conference, in small meetings if the conversation is mostly one way.</a:t>
            </a:r>
            <a:r>
              <a:rPr lang="en-GB" sz="2100" dirty="0">
                <a:latin typeface="Calibri" pitchFamily="34" charset="0"/>
                <a:cs typeface="Calibri" pitchFamily="34" charset="0"/>
              </a:rPr>
              <a:t> Body language used.</a:t>
            </a:r>
            <a:endParaRPr lang="en-GB" sz="2100" dirty="0" smtClean="0">
              <a:latin typeface="Calibri" pitchFamily="34" charset="0"/>
              <a:cs typeface="Calibri" pitchFamily="34" charset="0"/>
            </a:endParaRPr>
          </a:p>
          <a:p>
            <a:pPr marL="255588" indent="-255588"/>
            <a:r>
              <a:rPr lang="en-GB" sz="2100" dirty="0" smtClean="0">
                <a:latin typeface="Calibri" pitchFamily="34" charset="0"/>
                <a:cs typeface="Calibri" pitchFamily="34" charset="0"/>
              </a:rPr>
              <a:t>Video –  Can pause for breaks, smaller audience, shows, working demonstrations, cannot be discussed during, requires attention, debate is verbal.</a:t>
            </a:r>
          </a:p>
          <a:p>
            <a:pPr marL="255588" indent="-255588"/>
            <a:r>
              <a:rPr lang="en-GB" sz="2100" dirty="0" smtClean="0">
                <a:latin typeface="Calibri" pitchFamily="34" charset="0"/>
                <a:cs typeface="Calibri" pitchFamily="34" charset="0"/>
              </a:rPr>
              <a:t>Discussion – More personal, intimate, uses body language, more covered, more chance of Q&amp;A, requires more attention.</a:t>
            </a:r>
          </a:p>
          <a:p>
            <a:pPr marL="255588" indent="-255588"/>
            <a:r>
              <a:rPr lang="en-GB" sz="2100" dirty="0" smtClean="0">
                <a:latin typeface="Calibri" pitchFamily="34" charset="0"/>
                <a:cs typeface="Calibri" pitchFamily="34" charset="0"/>
              </a:rPr>
              <a:t>Report – Impersonal, one way, requires written or verbal feedback, contained, can be distributed, easier to ignore, less interesting.</a:t>
            </a:r>
          </a:p>
          <a:p>
            <a:pPr marL="255588" indent="-255588"/>
            <a:r>
              <a:rPr lang="en-GB" sz="2100" dirty="0" smtClean="0">
                <a:latin typeface="Calibri" pitchFamily="34" charset="0"/>
                <a:cs typeface="Calibri" pitchFamily="34" charset="0"/>
              </a:rPr>
              <a:t>Demonstration – Practical, good for a smaller group, more impressive, more honest, feedback is personal, allows for Q&amp;A. Body language used.</a:t>
            </a:r>
          </a:p>
          <a:p>
            <a:pPr marL="0" lvl="1" indent="0">
              <a:spcBef>
                <a:spcPts val="400"/>
              </a:spcBef>
              <a:buSzPct val="68000"/>
              <a:buNone/>
            </a:pPr>
            <a:r>
              <a:rPr lang="en-GB" sz="2100" b="1" dirty="0" smtClean="0">
                <a:latin typeface="Calibri" pitchFamily="34" charset="0"/>
                <a:cs typeface="Calibri" pitchFamily="34" charset="0"/>
              </a:rPr>
              <a:t>P4.2 – Task 02 – </a:t>
            </a:r>
            <a:r>
              <a:rPr lang="en-GB" sz="2100" dirty="0" smtClean="0">
                <a:latin typeface="Calibri" pitchFamily="34" charset="0"/>
                <a:cs typeface="Calibri" pitchFamily="34" charset="0"/>
              </a:rPr>
              <a:t>Discuss the methods of presenting information and outline the advantages and disadvantages for each.</a:t>
            </a:r>
          </a:p>
          <a:p>
            <a:pPr marL="0" lvl="1" indent="0">
              <a:spcBef>
                <a:spcPts val="400"/>
              </a:spcBef>
              <a:buSzPct val="68000"/>
              <a:buNone/>
            </a:pPr>
            <a:r>
              <a:rPr lang="en-GB" sz="2100" b="1" dirty="0" smtClean="0">
                <a:latin typeface="Calibri" pitchFamily="34" charset="0"/>
                <a:cs typeface="Calibri" pitchFamily="34" charset="0"/>
              </a:rPr>
              <a:t>P4.2 – Task 03 –</a:t>
            </a:r>
            <a:r>
              <a:rPr lang="en-GB" sz="2100" dirty="0" smtClean="0">
                <a:latin typeface="Calibri" pitchFamily="34" charset="0"/>
                <a:cs typeface="Calibri" pitchFamily="34" charset="0"/>
              </a:rPr>
              <a:t> Justify the </a:t>
            </a:r>
            <a:r>
              <a:rPr lang="en-GB" sz="2400" dirty="0" smtClean="0">
                <a:latin typeface="Calibri" pitchFamily="34" charset="0"/>
                <a:cs typeface="Calibri" pitchFamily="34" charset="0"/>
              </a:rPr>
              <a:t>most </a:t>
            </a:r>
            <a:r>
              <a:rPr lang="en-GB" sz="2400" dirty="0">
                <a:latin typeface="Calibri" pitchFamily="34" charset="0"/>
                <a:cs typeface="Calibri" pitchFamily="34" charset="0"/>
              </a:rPr>
              <a:t>suitable presentation method and style for the game </a:t>
            </a:r>
            <a:r>
              <a:rPr lang="en-GB" sz="2400" dirty="0" smtClean="0">
                <a:latin typeface="Calibri" pitchFamily="34" charset="0"/>
                <a:cs typeface="Calibri" pitchFamily="34" charset="0"/>
              </a:rPr>
              <a:t>concept you intent to deliver with details on how you intend to present this.</a:t>
            </a:r>
            <a:endParaRPr lang="en-GB" sz="2100" dirty="0">
              <a:latin typeface="Calibri" pitchFamily="34" charset="0"/>
              <a:cs typeface="Calibri" pitchFamily="34" charset="0"/>
            </a:endParaRPr>
          </a:p>
          <a:p>
            <a:pPr marL="255588" indent="-255588"/>
            <a:endParaRPr lang="en-GB" sz="2100" dirty="0">
              <a:latin typeface="Calibri" pitchFamily="34" charset="0"/>
              <a:cs typeface="Calibri" pitchFamily="34" charset="0"/>
            </a:endParaRPr>
          </a:p>
          <a:p>
            <a:pPr lvl="1"/>
            <a:endParaRPr lang="en-GB" sz="2100" dirty="0">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194181652"/>
              </p:ext>
            </p:extLst>
          </p:nvPr>
        </p:nvGraphicFramePr>
        <p:xfrm>
          <a:off x="323528" y="5938480"/>
          <a:ext cx="8568952" cy="370840"/>
        </p:xfrm>
        <a:graphic>
          <a:graphicData uri="http://schemas.openxmlformats.org/drawingml/2006/table">
            <a:tbl>
              <a:tblPr firstRow="1" bandRow="1">
                <a:tableStyleId>{5C22544A-7EE6-4342-B048-85BDC9FD1C3A}</a:tableStyleId>
              </a:tblPr>
              <a:tblGrid>
                <a:gridCol w="1728192"/>
                <a:gridCol w="1944216"/>
                <a:gridCol w="1296144"/>
                <a:gridCol w="1458162"/>
                <a:gridCol w="2142238"/>
              </a:tblGrid>
              <a:tr h="370840">
                <a:tc>
                  <a:txBody>
                    <a:bodyPr/>
                    <a:lstStyle/>
                    <a:p>
                      <a:pPr algn="ctr"/>
                      <a:r>
                        <a:rPr lang="en-GB" sz="1600" dirty="0" smtClean="0"/>
                        <a:t>Powerpoint</a:t>
                      </a:r>
                      <a:endParaRPr lang="en-GB" sz="1600" dirty="0"/>
                    </a:p>
                  </a:txBody>
                  <a:tcPr/>
                </a:tc>
                <a:tc>
                  <a:txBody>
                    <a:bodyPr/>
                    <a:lstStyle/>
                    <a:p>
                      <a:pPr algn="ctr"/>
                      <a:r>
                        <a:rPr lang="en-GB" sz="1600" dirty="0" smtClean="0"/>
                        <a:t>Video</a:t>
                      </a:r>
                      <a:endParaRPr lang="en-GB" sz="1600" dirty="0"/>
                    </a:p>
                  </a:txBody>
                  <a:tcPr/>
                </a:tc>
                <a:tc>
                  <a:txBody>
                    <a:bodyPr/>
                    <a:lstStyle/>
                    <a:p>
                      <a:pPr algn="ctr"/>
                      <a:r>
                        <a:rPr lang="en-GB" sz="1600" dirty="0" smtClean="0"/>
                        <a:t>Discussion</a:t>
                      </a:r>
                      <a:endParaRPr lang="en-GB" sz="1600" dirty="0"/>
                    </a:p>
                  </a:txBody>
                  <a:tcPr/>
                </a:tc>
                <a:tc>
                  <a:txBody>
                    <a:bodyPr/>
                    <a:lstStyle/>
                    <a:p>
                      <a:pPr algn="ctr"/>
                      <a:r>
                        <a:rPr lang="en-GB" sz="1600" dirty="0" smtClean="0"/>
                        <a:t>Report</a:t>
                      </a:r>
                      <a:endParaRPr lang="en-GB" sz="1600" dirty="0"/>
                    </a:p>
                  </a:txBody>
                  <a:tcPr/>
                </a:tc>
                <a:tc>
                  <a:txBody>
                    <a:bodyPr/>
                    <a:lstStyle/>
                    <a:p>
                      <a:pPr algn="ctr"/>
                      <a:r>
                        <a:rPr lang="en-GB" sz="1600" dirty="0" smtClean="0"/>
                        <a:t>Demonstration</a:t>
                      </a:r>
                      <a:endParaRPr lang="en-GB" sz="1600" dirty="0"/>
                    </a:p>
                  </a:txBody>
                  <a:tcPr/>
                </a:tc>
              </a:tr>
            </a:tbl>
          </a:graphicData>
        </a:graphic>
      </p:graphicFrame>
      <p:sp>
        <p:nvSpPr>
          <p:cNvPr id="6" name="Title 2"/>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P4.2 - Be able to present a game concept to stake holders - Method</a:t>
            </a:r>
            <a:endParaRPr lang="en-GB" sz="2000" dirty="0"/>
          </a:p>
        </p:txBody>
      </p:sp>
    </p:spTree>
    <p:extLst>
      <p:ext uri="{BB962C8B-B14F-4D97-AF65-F5344CB8AC3E}">
        <p14:creationId xmlns:p14="http://schemas.microsoft.com/office/powerpoint/2010/main" val="1905252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484784"/>
            <a:ext cx="8784976" cy="3744416"/>
          </a:xfrm>
        </p:spPr>
        <p:txBody>
          <a:bodyPr numCol="2">
            <a:noAutofit/>
          </a:bodyPr>
          <a:lstStyle/>
          <a:p>
            <a:pPr marL="457200" lvl="0" indent="-347663">
              <a:buFont typeface="+mj-lt"/>
              <a:buAutoNum type="arabicPeriod"/>
            </a:pPr>
            <a:r>
              <a:rPr lang="en-GB" sz="2000" dirty="0" smtClean="0">
                <a:latin typeface="Calibri" pitchFamily="34" charset="0"/>
                <a:cs typeface="Calibri" pitchFamily="34" charset="0"/>
              </a:rPr>
              <a:t>Title and Hook</a:t>
            </a:r>
            <a:endParaRPr lang="en-GB" sz="2000" dirty="0">
              <a:latin typeface="Calibri" pitchFamily="34" charset="0"/>
              <a:cs typeface="Calibri" pitchFamily="34" charset="0"/>
            </a:endParaRPr>
          </a:p>
          <a:p>
            <a:pPr marL="457200" lvl="0" indent="-347663">
              <a:buFont typeface="+mj-lt"/>
              <a:buAutoNum type="arabicPeriod"/>
            </a:pPr>
            <a:r>
              <a:rPr lang="en-GB" sz="2000" dirty="0" smtClean="0">
                <a:latin typeface="Calibri" pitchFamily="34" charset="0"/>
                <a:cs typeface="Calibri" pitchFamily="34" charset="0"/>
              </a:rPr>
              <a:t>Menu </a:t>
            </a:r>
            <a:r>
              <a:rPr lang="en-GB" sz="2000" dirty="0">
                <a:latin typeface="Calibri" pitchFamily="34" charset="0"/>
                <a:cs typeface="Calibri" pitchFamily="34" charset="0"/>
              </a:rPr>
              <a:t>(Buttons that link to the sections)</a:t>
            </a:r>
          </a:p>
          <a:p>
            <a:pPr marL="457200" lvl="0" indent="-347663">
              <a:buFont typeface="+mj-lt"/>
              <a:buAutoNum type="arabicPeriod"/>
            </a:pPr>
            <a:r>
              <a:rPr lang="en-GB" sz="2000" dirty="0" smtClean="0">
                <a:latin typeface="Calibri" pitchFamily="34" charset="0"/>
                <a:cs typeface="Calibri" pitchFamily="34" charset="0"/>
              </a:rPr>
              <a:t>Game Concept</a:t>
            </a:r>
          </a:p>
          <a:p>
            <a:pPr marL="457200" lvl="0" indent="-347663">
              <a:buFont typeface="+mj-lt"/>
              <a:buAutoNum type="arabicPeriod"/>
            </a:pPr>
            <a:r>
              <a:rPr lang="en-GB" sz="2000" dirty="0" smtClean="0">
                <a:latin typeface="Calibri" pitchFamily="34" charset="0"/>
                <a:cs typeface="Calibri" pitchFamily="34" charset="0"/>
              </a:rPr>
              <a:t>Audience</a:t>
            </a:r>
          </a:p>
          <a:p>
            <a:pPr marL="457200" lvl="0" indent="-347663">
              <a:buFont typeface="+mj-lt"/>
              <a:buAutoNum type="arabicPeriod"/>
            </a:pPr>
            <a:r>
              <a:rPr lang="en-GB" sz="2000" dirty="0" smtClean="0">
                <a:latin typeface="Calibri" pitchFamily="34" charset="0"/>
                <a:cs typeface="Calibri" pitchFamily="34" charset="0"/>
              </a:rPr>
              <a:t>Characters and Objects sketches</a:t>
            </a:r>
          </a:p>
          <a:p>
            <a:pPr marL="457200" lvl="0" indent="-347663">
              <a:buFont typeface="+mj-lt"/>
              <a:buAutoNum type="arabicPeriod"/>
            </a:pPr>
            <a:r>
              <a:rPr lang="en-GB" sz="2000" dirty="0" smtClean="0">
                <a:latin typeface="Calibri" pitchFamily="34" charset="0"/>
                <a:cs typeface="Calibri" pitchFamily="34" charset="0"/>
              </a:rPr>
              <a:t>Level sketches</a:t>
            </a:r>
          </a:p>
          <a:p>
            <a:pPr marL="457200" lvl="0" indent="-347663">
              <a:buFont typeface="+mj-lt"/>
              <a:buAutoNum type="arabicPeriod"/>
            </a:pPr>
            <a:r>
              <a:rPr lang="en-GB" sz="2000" dirty="0" smtClean="0">
                <a:latin typeface="Calibri" pitchFamily="34" charset="0"/>
                <a:cs typeface="Calibri" pitchFamily="34" charset="0"/>
              </a:rPr>
              <a:t>Instructional Design</a:t>
            </a:r>
          </a:p>
          <a:p>
            <a:pPr marL="457200" lvl="0" indent="-347663">
              <a:buFont typeface="+mj-lt"/>
              <a:buAutoNum type="arabicPeriod"/>
            </a:pPr>
            <a:r>
              <a:rPr lang="en-GB" sz="2000" dirty="0" smtClean="0">
                <a:latin typeface="Calibri" pitchFamily="34" charset="0"/>
                <a:cs typeface="Calibri" pitchFamily="34" charset="0"/>
              </a:rPr>
              <a:t>Game Design</a:t>
            </a:r>
          </a:p>
          <a:p>
            <a:pPr marL="457200" lvl="0" indent="-347663">
              <a:buFont typeface="+mj-lt"/>
              <a:buAutoNum type="arabicPeriod"/>
            </a:pPr>
            <a:r>
              <a:rPr lang="en-GB" sz="2000" dirty="0" smtClean="0">
                <a:latin typeface="Calibri" pitchFamily="34" charset="0"/>
                <a:cs typeface="Calibri" pitchFamily="34" charset="0"/>
              </a:rPr>
              <a:t>Programming</a:t>
            </a:r>
          </a:p>
          <a:p>
            <a:pPr marL="457200" lvl="0" indent="-347663">
              <a:buFont typeface="+mj-lt"/>
              <a:buAutoNum type="arabicPeriod"/>
            </a:pPr>
            <a:r>
              <a:rPr lang="en-GB" sz="2000" dirty="0" smtClean="0">
                <a:latin typeface="Calibri" pitchFamily="34" charset="0"/>
                <a:cs typeface="Calibri" pitchFamily="34" charset="0"/>
              </a:rPr>
              <a:t>Instructional Data Analysis</a:t>
            </a:r>
          </a:p>
          <a:p>
            <a:pPr marL="457200" lvl="0" indent="-347663">
              <a:buFont typeface="+mj-lt"/>
              <a:buAutoNum type="arabicPeriod"/>
            </a:pPr>
            <a:r>
              <a:rPr lang="en-GB" sz="2000" dirty="0" smtClean="0">
                <a:latin typeface="Calibri" pitchFamily="34" charset="0"/>
                <a:cs typeface="Calibri" pitchFamily="34" charset="0"/>
              </a:rPr>
              <a:t>Logistics</a:t>
            </a:r>
          </a:p>
          <a:p>
            <a:pPr marL="457200" lvl="0" indent="-347663">
              <a:buFont typeface="+mj-lt"/>
              <a:buAutoNum type="arabicPeriod"/>
            </a:pPr>
            <a:r>
              <a:rPr lang="en-GB" sz="2000" dirty="0">
                <a:latin typeface="Calibri" pitchFamily="34" charset="0"/>
                <a:cs typeface="Calibri" pitchFamily="34" charset="0"/>
              </a:rPr>
              <a:t>Brief description of the overall </a:t>
            </a:r>
            <a:r>
              <a:rPr lang="en-GB" sz="2000" dirty="0" smtClean="0">
                <a:latin typeface="Calibri" pitchFamily="34" charset="0"/>
                <a:cs typeface="Calibri" pitchFamily="34" charset="0"/>
              </a:rPr>
              <a:t>story</a:t>
            </a:r>
          </a:p>
          <a:p>
            <a:pPr marL="457200" lvl="0" indent="-347663">
              <a:buFont typeface="+mj-lt"/>
              <a:buAutoNum type="arabicPeriod"/>
            </a:pPr>
            <a:r>
              <a:rPr lang="en-GB" sz="2000" dirty="0">
                <a:latin typeface="Calibri" pitchFamily="34" charset="0"/>
                <a:cs typeface="Calibri" pitchFamily="34" charset="0"/>
              </a:rPr>
              <a:t>Analysis of competition and why this game would be </a:t>
            </a:r>
            <a:r>
              <a:rPr lang="en-GB" sz="2000" dirty="0" smtClean="0">
                <a:latin typeface="Calibri" pitchFamily="34" charset="0"/>
                <a:cs typeface="Calibri" pitchFamily="34" charset="0"/>
              </a:rPr>
              <a:t>better</a:t>
            </a:r>
          </a:p>
          <a:p>
            <a:pPr marL="457200" lvl="0" indent="-347663">
              <a:buFont typeface="+mj-lt"/>
              <a:buAutoNum type="arabicPeriod"/>
            </a:pPr>
            <a:r>
              <a:rPr lang="en-GB" sz="2000" dirty="0">
                <a:latin typeface="Calibri" pitchFamily="34" charset="0"/>
                <a:cs typeface="Calibri" pitchFamily="34" charset="0"/>
              </a:rPr>
              <a:t>An overview of how the game will look and play</a:t>
            </a:r>
            <a:endParaRPr lang="en-GB" sz="2000" dirty="0" smtClean="0">
              <a:latin typeface="Calibri" pitchFamily="34" charset="0"/>
              <a:cs typeface="Calibri" pitchFamily="34" charset="0"/>
            </a:endParaRPr>
          </a:p>
          <a:p>
            <a:pPr marL="457200" lvl="0" indent="-347663">
              <a:buFont typeface="+mj-lt"/>
              <a:buAutoNum type="arabicPeriod"/>
            </a:pPr>
            <a:r>
              <a:rPr lang="en-GB" sz="2000" dirty="0" smtClean="0">
                <a:latin typeface="Calibri" pitchFamily="34" charset="0"/>
                <a:cs typeface="Calibri" pitchFamily="34" charset="0"/>
              </a:rPr>
              <a:t>Marketing possibilities</a:t>
            </a:r>
          </a:p>
          <a:p>
            <a:pPr marL="457200" lvl="0" indent="-347663">
              <a:buFont typeface="+mj-lt"/>
              <a:buAutoNum type="arabicPeriod"/>
            </a:pPr>
            <a:r>
              <a:rPr lang="en-GB" sz="2000" dirty="0" smtClean="0">
                <a:latin typeface="Calibri" pitchFamily="34" charset="0"/>
                <a:cs typeface="Calibri" pitchFamily="34" charset="0"/>
              </a:rPr>
              <a:t>Project Plan</a:t>
            </a:r>
          </a:p>
          <a:p>
            <a:pPr marL="457200" lvl="0" indent="-347663">
              <a:buFont typeface="+mj-lt"/>
              <a:buAutoNum type="arabicPeriod"/>
            </a:pPr>
            <a:r>
              <a:rPr lang="en-GB" sz="2000" dirty="0" smtClean="0">
                <a:latin typeface="Calibri" pitchFamily="34" charset="0"/>
                <a:cs typeface="Calibri" pitchFamily="34" charset="0"/>
              </a:rPr>
              <a:t>Conclusion </a:t>
            </a:r>
            <a:r>
              <a:rPr lang="en-GB" sz="2000" dirty="0">
                <a:latin typeface="Calibri" pitchFamily="34" charset="0"/>
                <a:cs typeface="Calibri" pitchFamily="34" charset="0"/>
              </a:rPr>
              <a:t>(Your Opinion as a manager on the decision made</a:t>
            </a:r>
            <a:r>
              <a:rPr lang="en-GB" sz="2000" dirty="0" smtClean="0">
                <a:latin typeface="Calibri" pitchFamily="34" charset="0"/>
                <a:cs typeface="Calibri" pitchFamily="34" charset="0"/>
              </a:rPr>
              <a:t>)</a:t>
            </a:r>
            <a:endParaRPr lang="en-GB" sz="2000" dirty="0">
              <a:latin typeface="Calibri" pitchFamily="34" charset="0"/>
              <a:cs typeface="Calibri" pitchFamily="34" charset="0"/>
            </a:endParaRPr>
          </a:p>
        </p:txBody>
      </p:sp>
      <p:sp>
        <p:nvSpPr>
          <p:cNvPr id="6" name="Title 2"/>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P4.3 - Be able to present a game concept to stake holders - Presentation</a:t>
            </a:r>
            <a:endParaRPr lang="en-GB" sz="1800" dirty="0"/>
          </a:p>
        </p:txBody>
      </p:sp>
      <p:sp>
        <p:nvSpPr>
          <p:cNvPr id="7" name="Rectangle 6"/>
          <p:cNvSpPr/>
          <p:nvPr/>
        </p:nvSpPr>
        <p:spPr>
          <a:xfrm>
            <a:off x="251520" y="5385410"/>
            <a:ext cx="8712968" cy="1015663"/>
          </a:xfrm>
          <a:prstGeom prst="rect">
            <a:avLst/>
          </a:prstGeom>
        </p:spPr>
        <p:txBody>
          <a:bodyPr wrap="square">
            <a:spAutoFit/>
          </a:bodyPr>
          <a:lstStyle/>
          <a:p>
            <a:pPr>
              <a:buNone/>
            </a:pPr>
            <a:r>
              <a:rPr lang="en-GB" sz="2000" b="1" dirty="0">
                <a:latin typeface="Calibri" pitchFamily="34" charset="0"/>
                <a:cs typeface="Calibri" pitchFamily="34" charset="0"/>
              </a:rPr>
              <a:t>P4.3 – Task 04 –</a:t>
            </a:r>
            <a:r>
              <a:rPr lang="en-GB" sz="2000" dirty="0">
                <a:latin typeface="Calibri" pitchFamily="34" charset="0"/>
                <a:cs typeface="Calibri" pitchFamily="34" charset="0"/>
              </a:rPr>
              <a:t> </a:t>
            </a:r>
            <a:r>
              <a:rPr lang="en-GB" sz="2000" dirty="0" smtClean="0">
                <a:solidFill>
                  <a:schemeClr val="dk1"/>
                </a:solidFill>
                <a:latin typeface="Calibri" pitchFamily="34" charset="0"/>
                <a:cs typeface="Calibri" pitchFamily="34" charset="0"/>
              </a:rPr>
              <a:t>Present </a:t>
            </a:r>
            <a:r>
              <a:rPr lang="en-GB" sz="2000" dirty="0">
                <a:solidFill>
                  <a:schemeClr val="dk1"/>
                </a:solidFill>
                <a:latin typeface="Calibri" pitchFamily="34" charset="0"/>
                <a:cs typeface="Calibri" pitchFamily="34" charset="0"/>
              </a:rPr>
              <a:t>a game concept to stake </a:t>
            </a:r>
            <a:r>
              <a:rPr lang="en-GB" sz="2000" dirty="0" smtClean="0">
                <a:solidFill>
                  <a:schemeClr val="dk1"/>
                </a:solidFill>
                <a:latin typeface="Calibri" pitchFamily="34" charset="0"/>
                <a:cs typeface="Calibri" pitchFamily="34" charset="0"/>
              </a:rPr>
              <a:t>holders</a:t>
            </a:r>
            <a:r>
              <a:rPr lang="en-GB" sz="2000" dirty="0">
                <a:solidFill>
                  <a:schemeClr val="dk1"/>
                </a:solidFill>
                <a:latin typeface="Calibri" pitchFamily="34" charset="0"/>
                <a:cs typeface="Calibri" pitchFamily="34" charset="0"/>
              </a:rPr>
              <a:t> in whatever format is appropriate.</a:t>
            </a:r>
          </a:p>
          <a:p>
            <a:r>
              <a:rPr lang="en-GB" sz="2000" dirty="0">
                <a:latin typeface="Calibri" pitchFamily="34" charset="0"/>
                <a:cs typeface="Calibri" pitchFamily="34" charset="0"/>
              </a:rPr>
              <a:t>They presentation should be recorded, or supported by a witness statement. </a:t>
            </a:r>
          </a:p>
        </p:txBody>
      </p:sp>
      <p:sp>
        <p:nvSpPr>
          <p:cNvPr id="8" name="Rectangle 7"/>
          <p:cNvSpPr/>
          <p:nvPr/>
        </p:nvSpPr>
        <p:spPr>
          <a:xfrm>
            <a:off x="251520" y="692696"/>
            <a:ext cx="8712968" cy="646331"/>
          </a:xfrm>
          <a:prstGeom prst="rect">
            <a:avLst/>
          </a:prstGeom>
        </p:spPr>
        <p:txBody>
          <a:bodyPr wrap="square">
            <a:spAutoFit/>
          </a:bodyPr>
          <a:lstStyle/>
          <a:p>
            <a:pPr marL="361950" indent="-361950">
              <a:buClr>
                <a:srgbClr val="00B050"/>
              </a:buClr>
              <a:buFont typeface="Wingdings 3" pitchFamily="18" charset="2"/>
              <a:buChar char=""/>
            </a:pPr>
            <a:r>
              <a:rPr lang="en-GB" dirty="0">
                <a:latin typeface="Calibri" pitchFamily="34" charset="0"/>
                <a:cs typeface="Calibri" pitchFamily="34" charset="0"/>
              </a:rPr>
              <a:t>Using all the planning tools and information from LO2 and LO3 you will need to present your game concept to stakeholders with some appropriate use of subject terminology.</a:t>
            </a:r>
          </a:p>
        </p:txBody>
      </p:sp>
    </p:spTree>
    <p:extLst>
      <p:ext uri="{BB962C8B-B14F-4D97-AF65-F5344CB8AC3E}">
        <p14:creationId xmlns:p14="http://schemas.microsoft.com/office/powerpoint/2010/main" val="22400851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616624"/>
          </a:xfrm>
        </p:spPr>
        <p:txBody>
          <a:bodyPr>
            <a:normAutofit/>
          </a:bodyPr>
          <a:lstStyle/>
          <a:p>
            <a:pPr marL="266700" indent="-266700"/>
            <a:r>
              <a:rPr lang="en-GB" sz="2000" dirty="0" smtClean="0">
                <a:latin typeface="Calibri" pitchFamily="34" charset="0"/>
                <a:cs typeface="Calibri" pitchFamily="34" charset="0"/>
              </a:rPr>
              <a:t>Feedback from your presentation and proposal can be gained from two defined areas; primary and secondary.</a:t>
            </a:r>
          </a:p>
          <a:p>
            <a:pPr marL="269875" indent="-255588"/>
            <a:r>
              <a:rPr lang="en-GB" sz="2000" b="1" dirty="0" smtClean="0">
                <a:latin typeface="Calibri" pitchFamily="34" charset="0"/>
                <a:cs typeface="Calibri" pitchFamily="34" charset="0"/>
              </a:rPr>
              <a:t>Primary research</a:t>
            </a:r>
            <a:r>
              <a:rPr lang="en-GB" sz="2000" dirty="0" smtClean="0">
                <a:latin typeface="Calibri" pitchFamily="34" charset="0"/>
                <a:cs typeface="Calibri" pitchFamily="34" charset="0"/>
              </a:rPr>
              <a:t>  or field research - This involves the collection of data that does not already exist. This can be achieved through numerous forms, including questionnaires and interviews. There are many downsides for this type of research:</a:t>
            </a:r>
          </a:p>
          <a:p>
            <a:pPr marL="525463" lvl="1"/>
            <a:r>
              <a:rPr lang="en-GB" sz="2000" dirty="0" smtClean="0">
                <a:latin typeface="Calibri" pitchFamily="34" charset="0"/>
                <a:cs typeface="Calibri" pitchFamily="34" charset="0"/>
              </a:rPr>
              <a:t>Could be very expensive because many people need to be contacted and those responses analysed.</a:t>
            </a:r>
          </a:p>
          <a:p>
            <a:pPr marL="525463" lvl="1"/>
            <a:r>
              <a:rPr lang="en-GB" sz="2000" dirty="0" smtClean="0">
                <a:latin typeface="Calibri" pitchFamily="34" charset="0"/>
                <a:cs typeface="Calibri" pitchFamily="34" charset="0"/>
              </a:rPr>
              <a:t>Can take a long time and be out of date when by the time the research is complete.</a:t>
            </a:r>
          </a:p>
          <a:p>
            <a:pPr marL="525463" lvl="1"/>
            <a:r>
              <a:rPr lang="en-GB" sz="2000" dirty="0" smtClean="0">
                <a:latin typeface="Calibri" pitchFamily="34" charset="0"/>
                <a:cs typeface="Calibri" pitchFamily="34" charset="0"/>
              </a:rPr>
              <a:t>People may not reply if emails or letters used.</a:t>
            </a:r>
          </a:p>
          <a:p>
            <a:pPr marL="525463" lvl="1"/>
            <a:r>
              <a:rPr lang="en-GB" sz="2000" dirty="0" smtClean="0">
                <a:latin typeface="Calibri" pitchFamily="34" charset="0"/>
                <a:cs typeface="Calibri" pitchFamily="34" charset="0"/>
              </a:rPr>
              <a:t>Questionnaires can be boring and lead to erroneous responses</a:t>
            </a:r>
          </a:p>
          <a:p>
            <a:pPr marL="255588" indent="-255588"/>
            <a:r>
              <a:rPr lang="en-GB" sz="2000" b="1" dirty="0" smtClean="0">
                <a:latin typeface="Calibri" pitchFamily="34" charset="0"/>
                <a:cs typeface="Calibri" pitchFamily="34" charset="0"/>
              </a:rPr>
              <a:t>Secondary research</a:t>
            </a:r>
            <a:r>
              <a:rPr lang="en-GB" sz="2000" dirty="0" smtClean="0">
                <a:latin typeface="Calibri" pitchFamily="34" charset="0"/>
                <a:cs typeface="Calibri" pitchFamily="34" charset="0"/>
              </a:rPr>
              <a:t> or desk research - This involves the summary or collation of existing research rather than primary research, internal or external, where data is collected from, for example, research subjects or experiments.  This is basically using someone else’s primary research to aid your own research problem.</a:t>
            </a:r>
          </a:p>
        </p:txBody>
      </p:sp>
      <p:sp>
        <p:nvSpPr>
          <p:cNvPr id="15" name="Title 2"/>
          <p:cNvSpPr txBox="1">
            <a:spLocks/>
          </p:cNvSpPr>
          <p:nvPr/>
        </p:nvSpPr>
        <p:spPr>
          <a:xfrm>
            <a:off x="230832" y="116632"/>
            <a:ext cx="8733656" cy="576064"/>
          </a:xfrm>
          <a:prstGeom prst="rect">
            <a:avLst/>
          </a:prstGeom>
        </p:spPr>
        <p:txBody>
          <a:bodyPr vert="horz" rtlCol="0" anchor="ctr">
            <a:normAutofit fontScale="750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M4.1 – Post Presentation – Gaining Feedback - Method</a:t>
            </a:r>
            <a:endParaRPr lang="en-GB" sz="3200" dirty="0"/>
          </a:p>
        </p:txBody>
      </p:sp>
    </p:spTree>
    <p:extLst>
      <p:ext uri="{BB962C8B-B14F-4D97-AF65-F5344CB8AC3E}">
        <p14:creationId xmlns:p14="http://schemas.microsoft.com/office/powerpoint/2010/main" val="281429496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12968" cy="5145246"/>
          </a:xfrm>
        </p:spPr>
        <p:txBody>
          <a:bodyPr>
            <a:normAutofit/>
          </a:bodyPr>
          <a:lstStyle/>
          <a:p>
            <a:pPr marL="365125" indent="-365125"/>
            <a:r>
              <a:rPr lang="en-US" sz="2000" b="1" dirty="0" smtClean="0">
                <a:latin typeface="Calibri" pitchFamily="34" charset="0"/>
                <a:cs typeface="Calibri" pitchFamily="34" charset="0"/>
              </a:rPr>
              <a:t>Questionnaires - </a:t>
            </a:r>
            <a:r>
              <a:rPr lang="en-GB" sz="2000" dirty="0" smtClean="0">
                <a:latin typeface="Calibri" pitchFamily="34" charset="0"/>
                <a:cs typeface="Calibri" pitchFamily="34" charset="0"/>
              </a:rPr>
              <a:t>These are structured data collection methods that allow the participant an opportunity to express their opinions through a series of questions.  Questionnaires</a:t>
            </a:r>
            <a:r>
              <a:rPr lang="en-US" sz="2000" dirty="0" smtClean="0">
                <a:latin typeface="Calibri" pitchFamily="34" charset="0"/>
                <a:cs typeface="Calibri" pitchFamily="34" charset="0"/>
              </a:rPr>
              <a:t> are a popular means of collecting data, but are difficult to design and often require many rewrites before an acceptable questionnaire is produced.</a:t>
            </a:r>
            <a:endParaRPr lang="en-GB" sz="2000" dirty="0" smtClean="0">
              <a:latin typeface="Calibri" pitchFamily="34" charset="0"/>
              <a:cs typeface="Calibri" pitchFamily="34" charset="0"/>
            </a:endParaRPr>
          </a:p>
          <a:p>
            <a:endParaRPr lang="en-GB" sz="2000" dirty="0">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314426088"/>
              </p:ext>
            </p:extLst>
          </p:nvPr>
        </p:nvGraphicFramePr>
        <p:xfrm>
          <a:off x="179512" y="2348880"/>
          <a:ext cx="8640960" cy="4119880"/>
        </p:xfrm>
        <a:graphic>
          <a:graphicData uri="http://schemas.openxmlformats.org/drawingml/2006/table">
            <a:tbl>
              <a:tblPr firstRow="1" bandRow="1">
                <a:tableStyleId>{5C22544A-7EE6-4342-B048-85BDC9FD1C3A}</a:tableStyleId>
              </a:tblPr>
              <a:tblGrid>
                <a:gridCol w="3744416"/>
                <a:gridCol w="4896544"/>
              </a:tblGrid>
              <a:tr h="370840">
                <a:tc>
                  <a:txBody>
                    <a:bodyPr/>
                    <a:lstStyle/>
                    <a:p>
                      <a:pPr algn="ctr"/>
                      <a:r>
                        <a:rPr lang="en-GB" sz="1600" dirty="0" smtClean="0">
                          <a:solidFill>
                            <a:schemeClr val="tx1"/>
                          </a:solidFill>
                          <a:latin typeface="Calibri" pitchFamily="34" charset="0"/>
                          <a:cs typeface="Calibri" pitchFamily="34" charset="0"/>
                        </a:rPr>
                        <a:t>Advantages</a:t>
                      </a:r>
                      <a:endParaRPr lang="en-GB" sz="1600" dirty="0">
                        <a:solidFill>
                          <a:schemeClr val="tx1"/>
                        </a:solidFill>
                        <a:latin typeface="Calibri" pitchFamily="34" charset="0"/>
                        <a:cs typeface="Calibri" pitchFamily="34" charset="0"/>
                      </a:endParaRPr>
                    </a:p>
                  </a:txBody>
                  <a:tcPr/>
                </a:tc>
                <a:tc>
                  <a:txBody>
                    <a:bodyPr/>
                    <a:lstStyle/>
                    <a:p>
                      <a:pPr algn="ctr"/>
                      <a:r>
                        <a:rPr lang="en-GB" sz="1600" dirty="0" smtClean="0">
                          <a:solidFill>
                            <a:schemeClr val="tx1"/>
                          </a:solidFill>
                          <a:latin typeface="Calibri" pitchFamily="34" charset="0"/>
                          <a:cs typeface="Calibri" pitchFamily="34" charset="0"/>
                        </a:rPr>
                        <a:t>Disadvantages</a:t>
                      </a:r>
                      <a:endParaRPr lang="en-GB" sz="1600" dirty="0">
                        <a:solidFill>
                          <a:schemeClr val="tx1"/>
                        </a:solidFill>
                        <a:latin typeface="Calibri" pitchFamily="34" charset="0"/>
                        <a:cs typeface="Calibri" pitchFamily="34" charset="0"/>
                      </a:endParaRPr>
                    </a:p>
                  </a:txBody>
                  <a:tcPr/>
                </a:tc>
              </a:tr>
              <a:tr h="370840">
                <a:tc>
                  <a:txBody>
                    <a:bodyPr/>
                    <a:lstStyle/>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Can be used as a method in their own right or as a basis for interviewing or a telephone survey.</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Can be posted, e-mailed or used online.</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Can cover a large number of people.</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Wider geographic coverage.</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Relatively cheap to make and analyse,</a:t>
                      </a:r>
                      <a:r>
                        <a:rPr kumimoji="0" lang="en-US" sz="1600" kern="1200" baseline="0" dirty="0" smtClean="0">
                          <a:solidFill>
                            <a:schemeClr val="tx1"/>
                          </a:solidFill>
                          <a:latin typeface="Calibri" pitchFamily="34" charset="0"/>
                          <a:ea typeface="+mn-ea"/>
                          <a:cs typeface="Calibri" pitchFamily="34" charset="0"/>
                        </a:rPr>
                        <a:t> specifically online ones.</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No prior arrangements are needed.</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Avoids embarrassment on the part of the interviewee.</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Interviewee can consider responses.</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Possible anonymity of interviewee.</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reduced interviewer bias. </a:t>
                      </a:r>
                      <a:endParaRPr kumimoji="0" lang="en-GB" sz="1600" kern="1200" dirty="0" smtClean="0">
                        <a:solidFill>
                          <a:schemeClr val="tx1"/>
                        </a:solidFill>
                        <a:latin typeface="Calibri" pitchFamily="34" charset="0"/>
                        <a:ea typeface="+mn-ea"/>
                        <a:cs typeface="Calibri" pitchFamily="34" charset="0"/>
                      </a:endParaRPr>
                    </a:p>
                  </a:txBody>
                  <a:tcPr/>
                </a:tc>
                <a:tc>
                  <a:txBody>
                    <a:bodyPr/>
                    <a:lstStyle/>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Design problems.</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Questions have to be relatively simple.</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Historically low response rate (although inducements may help).</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Time delay whilst waiting for returned responses.</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Require a return deadline.</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Assumes no literacy problems.</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No control over who completes it.</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Not possible to give assistance if required.</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Problems with incomplete questionnaires.</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Replies not spontaneous and independent of each other.</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Respondent can read all questions beforehand and then decide whether to complete or not. </a:t>
                      </a:r>
                      <a:endParaRPr kumimoji="0" lang="en-GB" sz="1600" kern="1200" dirty="0" smtClean="0">
                        <a:solidFill>
                          <a:schemeClr val="tx1"/>
                        </a:solidFill>
                        <a:latin typeface="Calibri" pitchFamily="34" charset="0"/>
                        <a:ea typeface="+mn-ea"/>
                        <a:cs typeface="Calibri" pitchFamily="34" charset="0"/>
                      </a:endParaRPr>
                    </a:p>
                  </a:txBody>
                  <a:tcPr/>
                </a:tc>
              </a:tr>
            </a:tbl>
          </a:graphicData>
        </a:graphic>
      </p:graphicFrame>
      <p:sp>
        <p:nvSpPr>
          <p:cNvPr id="16" name="Title 2"/>
          <p:cNvSpPr txBox="1">
            <a:spLocks/>
          </p:cNvSpPr>
          <p:nvPr/>
        </p:nvSpPr>
        <p:spPr>
          <a:xfrm>
            <a:off x="230832" y="116632"/>
            <a:ext cx="8733656" cy="576064"/>
          </a:xfrm>
          <a:prstGeom prst="rect">
            <a:avLst/>
          </a:prstGeom>
        </p:spPr>
        <p:txBody>
          <a:bodyPr vert="horz" rtlCol="0" anchor="ctr">
            <a:normAutofit fontScale="750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M4.1 – Post Presentation – Gaining Feedback - Method</a:t>
            </a:r>
            <a:endParaRPr lang="en-GB" sz="3200" dirty="0"/>
          </a:p>
        </p:txBody>
      </p:sp>
    </p:spTree>
    <p:extLst>
      <p:ext uri="{BB962C8B-B14F-4D97-AF65-F5344CB8AC3E}">
        <p14:creationId xmlns:p14="http://schemas.microsoft.com/office/powerpoint/2010/main" val="3305351062"/>
      </p:ext>
    </p:extLst>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Enderoth">
      <a:dk1>
        <a:sysClr val="windowText" lastClr="000000"/>
      </a:dk1>
      <a:lt1>
        <a:sysClr val="window" lastClr="FFFFFF"/>
      </a:lt1>
      <a:dk2>
        <a:srgbClr val="1F497D"/>
      </a:dk2>
      <a:lt2>
        <a:srgbClr val="EEECE1"/>
      </a:lt2>
      <a:accent1>
        <a:srgbClr val="00B050"/>
      </a:accent1>
      <a:accent2>
        <a:srgbClr val="C0504D"/>
      </a:accent2>
      <a:accent3>
        <a:srgbClr val="9BBB59"/>
      </a:accent3>
      <a:accent4>
        <a:srgbClr val="C3D69B"/>
      </a:accent4>
      <a:accent5>
        <a:srgbClr val="C3D69B"/>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14298</TotalTime>
  <Words>3672</Words>
  <Application>Microsoft Office PowerPoint</Application>
  <PresentationFormat>On-screen Show (4:3)</PresentationFormat>
  <Paragraphs>205</Paragraphs>
  <Slides>17</Slides>
  <Notes>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Concourse</vt:lpstr>
      <vt:lpstr>Unit 32</vt:lpstr>
      <vt:lpstr>LO4 - Assessment Criteria</vt:lpstr>
      <vt:lpstr>Assessment Criteria P4, M4 and D4</vt:lpstr>
      <vt:lpstr>LO4 - Be able to present a game concept to stake holders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D4.1 - Understand game platform types - Improvements </vt:lpstr>
      <vt:lpstr>LO4 -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304</cp:revision>
  <dcterms:created xsi:type="dcterms:W3CDTF">2010-12-28T13:51:34Z</dcterms:created>
  <dcterms:modified xsi:type="dcterms:W3CDTF">2014-08-05T14:09:44Z</dcterms:modified>
</cp:coreProperties>
</file>